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
  </p:notesMasterIdLst>
  <p:sldIdLst>
    <p:sldId id="256" r:id="rId2"/>
  </p:sldIdLst>
  <p:sldSz cx="30275213" cy="42803763"/>
  <p:notesSz cx="29260800" cy="413766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37" userDrawn="1">
          <p15:clr>
            <a:srgbClr val="A4A3A4"/>
          </p15:clr>
        </p15:guide>
        <p15:guide id="2" pos="9490" userDrawn="1">
          <p15:clr>
            <a:srgbClr val="A4A3A4"/>
          </p15:clr>
        </p15:guide>
        <p15:guide id="3" pos="668" userDrawn="1">
          <p15:clr>
            <a:srgbClr val="A4A3A4"/>
          </p15:clr>
        </p15:guide>
        <p15:guide id="4" pos="18403" userDrawn="1">
          <p15:clr>
            <a:srgbClr val="A4A3A4"/>
          </p15:clr>
        </p15:guide>
        <p15:guide id="5" pos="9785" userDrawn="1">
          <p15:clr>
            <a:srgbClr val="A4A3A4"/>
          </p15:clr>
        </p15:guide>
        <p15:guide id="6" pos="350" userDrawn="1">
          <p15:clr>
            <a:srgbClr val="A4A3A4"/>
          </p15:clr>
        </p15:guide>
        <p15:guide id="7" pos="18743" userDrawn="1">
          <p15:clr>
            <a:srgbClr val="A4A3A4"/>
          </p15:clr>
        </p15:guide>
        <p15:guide id="8" pos="2641" userDrawn="1">
          <p15:clr>
            <a:srgbClr val="A4A3A4"/>
          </p15:clr>
        </p15:guide>
        <p15:guide id="9" orient="horz" pos="2890" userDrawn="1">
          <p15:clr>
            <a:srgbClr val="A4A3A4"/>
          </p15:clr>
        </p15:guide>
        <p15:guide id="10" orient="horz" pos="7358" userDrawn="1">
          <p15:clr>
            <a:srgbClr val="A4A3A4"/>
          </p15:clr>
        </p15:guide>
        <p15:guide id="11" orient="horz" pos="3344" userDrawn="1">
          <p15:clr>
            <a:srgbClr val="A4A3A4"/>
          </p15:clr>
        </p15:guide>
        <p15:guide id="12" orient="horz" pos="26522" userDrawn="1">
          <p15:clr>
            <a:srgbClr val="A4A3A4"/>
          </p15:clr>
        </p15:guide>
        <p15:guide id="13" orient="horz" pos="243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76" autoAdjust="0"/>
    <p:restoredTop sz="94660" autoAdjust="0"/>
  </p:normalViewPr>
  <p:slideViewPr>
    <p:cSldViewPr>
      <p:cViewPr varScale="1">
        <p:scale>
          <a:sx n="10" d="100"/>
          <a:sy n="10" d="100"/>
        </p:scale>
        <p:origin x="2664" y="100"/>
      </p:cViewPr>
      <p:guideLst>
        <p:guide orient="horz" pos="4137"/>
        <p:guide pos="9490"/>
        <p:guide pos="668"/>
        <p:guide pos="18403"/>
        <p:guide pos="9785"/>
        <p:guide pos="350"/>
        <p:guide pos="18743"/>
        <p:guide pos="2641"/>
        <p:guide orient="horz" pos="2890"/>
        <p:guide orient="horz" pos="7358"/>
        <p:guide orient="horz" pos="3344"/>
        <p:guide orient="horz" pos="26522"/>
        <p:guide orient="horz" pos="24345"/>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679363" cy="20748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6575088" y="0"/>
            <a:ext cx="12679362" cy="2074863"/>
          </a:xfrm>
          <a:prstGeom prst="rect">
            <a:avLst/>
          </a:prstGeom>
        </p:spPr>
        <p:txBody>
          <a:bodyPr vert="horz" lIns="91440" tIns="45720" rIns="91440" bIns="45720" rtlCol="0"/>
          <a:lstStyle>
            <a:lvl1pPr algn="r">
              <a:defRPr sz="1200"/>
            </a:lvl1pPr>
          </a:lstStyle>
          <a:p>
            <a:fld id="{A18453DF-AAD6-4D03-AB84-49658D98A304}" type="datetimeFigureOut">
              <a:rPr lang="en-GB" smtClean="0"/>
              <a:pPr/>
              <a:t>06/05/2025</a:t>
            </a:fld>
            <a:endParaRPr lang="en-GB"/>
          </a:p>
        </p:txBody>
      </p:sp>
      <p:sp>
        <p:nvSpPr>
          <p:cNvPr id="4" name="Slide Image Placeholder 3"/>
          <p:cNvSpPr>
            <a:spLocks noGrp="1" noRot="1" noChangeAspect="1"/>
          </p:cNvSpPr>
          <p:nvPr>
            <p:ph type="sldImg" idx="2"/>
          </p:nvPr>
        </p:nvSpPr>
        <p:spPr>
          <a:xfrm>
            <a:off x="9691688" y="5172075"/>
            <a:ext cx="9877425" cy="139652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925763" y="19912013"/>
            <a:ext cx="23409275" cy="162925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39301738"/>
            <a:ext cx="12679363" cy="207486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6575088" y="39301738"/>
            <a:ext cx="12679362" cy="2074862"/>
          </a:xfrm>
          <a:prstGeom prst="rect">
            <a:avLst/>
          </a:prstGeom>
        </p:spPr>
        <p:txBody>
          <a:bodyPr vert="horz" lIns="91440" tIns="45720" rIns="91440" bIns="45720" rtlCol="0" anchor="b"/>
          <a:lstStyle>
            <a:lvl1pPr algn="r">
              <a:defRPr sz="1200"/>
            </a:lvl1pPr>
          </a:lstStyle>
          <a:p>
            <a:fld id="{47D04D99-8DC6-42F8-AF30-42C049E512FB}" type="slidenum">
              <a:rPr lang="en-GB" smtClean="0"/>
              <a:pPr/>
              <a:t>‹#›</a:t>
            </a:fld>
            <a:endParaRPr lang="en-GB"/>
          </a:p>
        </p:txBody>
      </p:sp>
    </p:spTree>
    <p:extLst>
      <p:ext uri="{BB962C8B-B14F-4D97-AF65-F5344CB8AC3E}">
        <p14:creationId xmlns:p14="http://schemas.microsoft.com/office/powerpoint/2010/main" val="386131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7D04D99-8DC6-42F8-AF30-42C049E512FB}" type="slidenum">
              <a:rPr lang="en-GB" smtClean="0"/>
              <a:pPr/>
              <a:t>1</a:t>
            </a:fld>
            <a:endParaRPr lang="en-GB"/>
          </a:p>
        </p:txBody>
      </p:sp>
    </p:spTree>
    <p:extLst>
      <p:ext uri="{BB962C8B-B14F-4D97-AF65-F5344CB8AC3E}">
        <p14:creationId xmlns:p14="http://schemas.microsoft.com/office/powerpoint/2010/main" val="39232867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auto">
          <a:xfrm>
            <a:off x="-16262" y="-19456"/>
            <a:ext cx="5324776" cy="5324776"/>
          </a:xfrm>
          <a:prstGeom prst="rect">
            <a:avLst/>
          </a:prstGeom>
          <a:solidFill>
            <a:srgbClr val="13257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a:p>
        </p:txBody>
      </p:sp>
      <p:sp>
        <p:nvSpPr>
          <p:cNvPr id="8" name="Rectangle 6"/>
          <p:cNvSpPr>
            <a:spLocks noChangeArrowheads="1"/>
          </p:cNvSpPr>
          <p:nvPr userDrawn="1"/>
        </p:nvSpPr>
        <p:spPr bwMode="auto">
          <a:xfrm>
            <a:off x="5828472" y="-19455"/>
            <a:ext cx="24446741" cy="5325879"/>
          </a:xfrm>
          <a:prstGeom prst="rect">
            <a:avLst/>
          </a:prstGeom>
          <a:solidFill>
            <a:srgbClr val="132577"/>
          </a:solidFill>
          <a:ln>
            <a:noFill/>
          </a:ln>
          <a:effectLst/>
        </p:spPr>
        <p:txBody>
          <a:bodyPr wrap="none" anchor="ctr"/>
          <a:lstStyle/>
          <a:p>
            <a:endParaRPr lang="en-GB"/>
          </a:p>
        </p:txBody>
      </p:sp>
      <p:sp>
        <p:nvSpPr>
          <p:cNvPr id="9" name="Rectangle 8"/>
          <p:cNvSpPr/>
          <p:nvPr userDrawn="1"/>
        </p:nvSpPr>
        <p:spPr bwMode="auto">
          <a:xfrm>
            <a:off x="-16262" y="6547527"/>
            <a:ext cx="30291475" cy="5133274"/>
          </a:xfrm>
          <a:prstGeom prst="rect">
            <a:avLst/>
          </a:prstGeom>
          <a:solidFill>
            <a:srgbClr val="B7B9BA">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dirty="0"/>
          </a:p>
        </p:txBody>
      </p:sp>
      <p:sp>
        <p:nvSpPr>
          <p:cNvPr id="10" name="Text Box 24"/>
          <p:cNvSpPr txBox="1">
            <a:spLocks noChangeArrowheads="1"/>
          </p:cNvSpPr>
          <p:nvPr userDrawn="1"/>
        </p:nvSpPr>
        <p:spPr bwMode="auto">
          <a:xfrm>
            <a:off x="985565" y="39501394"/>
            <a:ext cx="13457153" cy="259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GB" sz="3200" b="1" dirty="0">
                <a:solidFill>
                  <a:srgbClr val="132577"/>
                </a:solidFill>
              </a:rPr>
              <a:t>ESRF – The European Synchrotron </a:t>
            </a:r>
            <a:r>
              <a:rPr lang="en-GB" sz="3200" dirty="0">
                <a:solidFill>
                  <a:srgbClr val="132577"/>
                </a:solidFill>
              </a:rPr>
              <a:t>– CS 40220</a:t>
            </a:r>
          </a:p>
          <a:p>
            <a:r>
              <a:rPr lang="en-GB" sz="3200" dirty="0">
                <a:solidFill>
                  <a:srgbClr val="132577"/>
                </a:solidFill>
              </a:rPr>
              <a:t>38043 GRENOBLE </a:t>
            </a:r>
            <a:r>
              <a:rPr lang="en-GB" sz="3200" dirty="0" err="1">
                <a:solidFill>
                  <a:srgbClr val="132577"/>
                </a:solidFill>
              </a:rPr>
              <a:t>cedex</a:t>
            </a:r>
            <a:r>
              <a:rPr lang="en-GB" sz="3200" dirty="0">
                <a:solidFill>
                  <a:srgbClr val="132577"/>
                </a:solidFill>
              </a:rPr>
              <a:t>  9 –</a:t>
            </a:r>
            <a:r>
              <a:rPr lang="en-GB" sz="3200" baseline="0" dirty="0">
                <a:solidFill>
                  <a:srgbClr val="132577"/>
                </a:solidFill>
              </a:rPr>
              <a:t> </a:t>
            </a:r>
            <a:r>
              <a:rPr lang="en-GB" sz="3200" dirty="0">
                <a:solidFill>
                  <a:srgbClr val="132577"/>
                </a:solidFill>
              </a:rPr>
              <a:t>FRANCE – Tel +33 (0)4 76 88 20 00</a:t>
            </a:r>
          </a:p>
          <a:p>
            <a:endParaRPr lang="en-US" sz="3200" dirty="0">
              <a:solidFill>
                <a:srgbClr val="132577"/>
              </a:solidFill>
            </a:endParaRPr>
          </a:p>
          <a:p>
            <a:r>
              <a:rPr lang="en-US" sz="3200" b="1" dirty="0">
                <a:solidFill>
                  <a:srgbClr val="132577"/>
                </a:solidFill>
              </a:rPr>
              <a:t>Lycée </a:t>
            </a:r>
            <a:r>
              <a:rPr lang="en-US" sz="3200" b="1" dirty="0" err="1">
                <a:solidFill>
                  <a:srgbClr val="132577"/>
                </a:solidFill>
              </a:rPr>
              <a:t>Ambroise</a:t>
            </a:r>
            <a:r>
              <a:rPr lang="en-US" sz="3200" b="1" dirty="0">
                <a:solidFill>
                  <a:srgbClr val="132577"/>
                </a:solidFill>
              </a:rPr>
              <a:t> </a:t>
            </a:r>
            <a:r>
              <a:rPr lang="en-US" sz="3200" b="1" dirty="0" err="1">
                <a:solidFill>
                  <a:srgbClr val="132577"/>
                </a:solidFill>
              </a:rPr>
              <a:t>Croizat</a:t>
            </a:r>
            <a:r>
              <a:rPr lang="en-US" sz="3200" b="1" dirty="0">
                <a:solidFill>
                  <a:srgbClr val="132577"/>
                </a:solidFill>
              </a:rPr>
              <a:t> </a:t>
            </a:r>
            <a:r>
              <a:rPr lang="en-US" sz="3200" dirty="0">
                <a:solidFill>
                  <a:srgbClr val="132577"/>
                </a:solidFill>
              </a:rPr>
              <a:t>– 244, avenue de la </a:t>
            </a:r>
            <a:r>
              <a:rPr lang="en-US" sz="3200" dirty="0" err="1">
                <a:solidFill>
                  <a:srgbClr val="132577"/>
                </a:solidFill>
              </a:rPr>
              <a:t>Libération</a:t>
            </a:r>
            <a:endParaRPr lang="en-US" sz="3200" dirty="0">
              <a:solidFill>
                <a:srgbClr val="132577"/>
              </a:solidFill>
            </a:endParaRPr>
          </a:p>
          <a:p>
            <a:r>
              <a:rPr lang="en-US" sz="3200" dirty="0">
                <a:solidFill>
                  <a:srgbClr val="132577"/>
                </a:solidFill>
              </a:rPr>
              <a:t>73600 MOÛTIERS – FRANCE – Tel +33 (0)4 79 24 21 77</a:t>
            </a:r>
            <a:endParaRPr lang="en-GB" sz="3200" dirty="0">
              <a:solidFill>
                <a:srgbClr val="132577"/>
              </a:solidFill>
            </a:endParaRPr>
          </a:p>
        </p:txBody>
      </p:sp>
      <p:cxnSp>
        <p:nvCxnSpPr>
          <p:cNvPr id="11" name="Straight Connector 10"/>
          <p:cNvCxnSpPr/>
          <p:nvPr userDrawn="1"/>
        </p:nvCxnSpPr>
        <p:spPr>
          <a:xfrm>
            <a:off x="591990" y="38611793"/>
            <a:ext cx="29163240" cy="72008"/>
          </a:xfrm>
          <a:prstGeom prst="line">
            <a:avLst/>
          </a:prstGeom>
          <a:ln>
            <a:solidFill>
              <a:srgbClr val="132577"/>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0355" y="453699"/>
            <a:ext cx="3411542" cy="4343872"/>
          </a:xfrm>
          <a:prstGeom prst="rect">
            <a:avLst/>
          </a:prstGeom>
        </p:spPr>
      </p:pic>
      <p:pic>
        <p:nvPicPr>
          <p:cNvPr id="15" name="Picture 14" descr="logo-s@s.png"/>
          <p:cNvPicPr>
            <a:picLocks noChangeAspect="1"/>
          </p:cNvPicPr>
          <p:nvPr userDrawn="1"/>
        </p:nvPicPr>
        <p:blipFill>
          <a:blip r:embed="rId3" cstate="print"/>
          <a:stretch>
            <a:fillRect/>
          </a:stretch>
        </p:blipFill>
        <p:spPr>
          <a:xfrm>
            <a:off x="15605658" y="38935829"/>
            <a:ext cx="3033946" cy="3723918"/>
          </a:xfrm>
          <a:prstGeom prst="rect">
            <a:avLst/>
          </a:prstGeom>
        </p:spPr>
      </p:pic>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02544" y="39619974"/>
            <a:ext cx="2870922" cy="2355628"/>
          </a:xfrm>
          <a:prstGeom prst="rect">
            <a:avLst/>
          </a:prstGeom>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836406" y="39708560"/>
            <a:ext cx="3849976" cy="2178457"/>
          </a:xfrm>
          <a:prstGeom prst="rect">
            <a:avLst/>
          </a:prstGeom>
        </p:spPr>
      </p:pic>
    </p:spTree>
    <p:extLst>
      <p:ext uri="{BB962C8B-B14F-4D97-AF65-F5344CB8AC3E}">
        <p14:creationId xmlns:p14="http://schemas.microsoft.com/office/powerpoint/2010/main" val="30282312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AF45645B-D043-4DEE-B0F8-7E54001E09A0}" type="datetimeFigureOut">
              <a:rPr lang="en-GB" smtClean="0"/>
              <a:pPr/>
              <a:t>06/05/2025</a:t>
            </a:fld>
            <a:endParaRPr lang="en-GB"/>
          </a:p>
        </p:txBody>
      </p:sp>
      <p:sp>
        <p:nvSpPr>
          <p:cNvPr id="5" name="Footer Placeholder 4"/>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B53E1617-1F54-459E-BD4A-FD3EC4686F89}" type="slidenum">
              <a:rPr lang="en-GB" smtClean="0"/>
              <a:pPr/>
              <a:t>‹#›</a:t>
            </a:fld>
            <a:endParaRPr lang="en-GB"/>
          </a:p>
        </p:txBody>
      </p:sp>
    </p:spTree>
    <p:extLst>
      <p:ext uri="{BB962C8B-B14F-4D97-AF65-F5344CB8AC3E}">
        <p14:creationId xmlns:p14="http://schemas.microsoft.com/office/powerpoint/2010/main" val="2325081520"/>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panose="020B0604020202020204" pitchFamily="34" charset="0"/>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panose="020B0604020202020204" pitchFamily="34" charset="0"/>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panose="020B0604020202020204" pitchFamily="34" charset="0"/>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ctrTitle" idx="4294967295"/>
          </p:nvPr>
        </p:nvSpPr>
        <p:spPr>
          <a:xfrm>
            <a:off x="6560686" y="1004124"/>
            <a:ext cx="23183794" cy="3385370"/>
          </a:xfrm>
          <a:noFill/>
        </p:spPr>
        <p:txBody>
          <a:bodyPr>
            <a:normAutofit fontScale="90000"/>
          </a:bodyPr>
          <a:lstStyle/>
          <a:p>
            <a:pPr algn="ctr"/>
            <a:r>
              <a:rPr lang="en-GB" sz="8000" b="1" dirty="0">
                <a:solidFill>
                  <a:schemeClr val="bg1"/>
                </a:solidFill>
                <a:latin typeface="Arial" panose="020B0604020202020204" pitchFamily="34" charset="0"/>
                <a:cs typeface="Arial" panose="020B0604020202020204" pitchFamily="34" charset="0"/>
              </a:rPr>
              <a:t>Cork-Line : une veste en liège </a:t>
            </a:r>
            <a:r>
              <a:rPr lang="fr-FR" sz="8000" b="1" dirty="0">
                <a:solidFill>
                  <a:schemeClr val="bg1"/>
                </a:solidFill>
                <a:latin typeface="Arial" panose="020B0604020202020204" pitchFamily="34" charset="0"/>
                <a:cs typeface="Arial" panose="020B0604020202020204" pitchFamily="34" charset="0"/>
              </a:rPr>
              <a:t>alliant</a:t>
            </a:r>
            <a:r>
              <a:rPr lang="en-GB" sz="8000" b="1" dirty="0">
                <a:solidFill>
                  <a:schemeClr val="bg1"/>
                </a:solidFill>
                <a:latin typeface="Arial" panose="020B0604020202020204" pitchFamily="34" charset="0"/>
                <a:cs typeface="Arial" panose="020B0604020202020204" pitchFamily="34" charset="0"/>
              </a:rPr>
              <a:t> </a:t>
            </a:r>
            <a:r>
              <a:rPr lang="fr-FR" sz="8000" b="1" dirty="0" err="1">
                <a:solidFill>
                  <a:schemeClr val="bg1"/>
                </a:solidFill>
                <a:latin typeface="Arial" panose="020B0604020202020204" pitchFamily="34" charset="0"/>
                <a:cs typeface="Arial" panose="020B0604020202020204" pitchFamily="34" charset="0"/>
              </a:rPr>
              <a:t>perfomance</a:t>
            </a:r>
            <a:r>
              <a:rPr lang="en-GB" sz="8000" b="1" dirty="0">
                <a:solidFill>
                  <a:schemeClr val="bg1"/>
                </a:solidFill>
                <a:latin typeface="Arial" panose="020B0604020202020204" pitchFamily="34" charset="0"/>
                <a:cs typeface="Arial" panose="020B0604020202020204" pitchFamily="34" charset="0"/>
              </a:rPr>
              <a:t> thermique et </a:t>
            </a:r>
            <a:r>
              <a:rPr lang="fr-FR" sz="8000" b="1" dirty="0">
                <a:solidFill>
                  <a:schemeClr val="bg1"/>
                </a:solidFill>
                <a:latin typeface="Arial" panose="020B0604020202020204" pitchFamily="34" charset="0"/>
                <a:cs typeface="Arial" panose="020B0604020202020204" pitchFamily="34" charset="0"/>
              </a:rPr>
              <a:t>ergonomique</a:t>
            </a:r>
            <a:r>
              <a:rPr lang="en-GB" sz="8000" b="1" dirty="0">
                <a:solidFill>
                  <a:schemeClr val="bg1"/>
                </a:solidFill>
                <a:latin typeface="Arial" panose="020B0604020202020204" pitchFamily="34" charset="0"/>
                <a:cs typeface="Arial" panose="020B0604020202020204" pitchFamily="34" charset="0"/>
              </a:rPr>
              <a:t> d’un </a:t>
            </a:r>
            <a:r>
              <a:rPr lang="fr-FR" sz="8000" b="1" dirty="0">
                <a:solidFill>
                  <a:schemeClr val="bg1"/>
                </a:solidFill>
                <a:latin typeface="Arial" panose="020B0604020202020204" pitchFamily="34" charset="0"/>
                <a:cs typeface="Arial" panose="020B0604020202020204" pitchFamily="34" charset="0"/>
              </a:rPr>
              <a:t>biomatériau</a:t>
            </a:r>
            <a:br>
              <a:rPr lang="en-GB" sz="8000" b="1" dirty="0">
                <a:solidFill>
                  <a:schemeClr val="bg1"/>
                </a:solidFill>
                <a:latin typeface="Arial" panose="020B0604020202020204" pitchFamily="34" charset="0"/>
                <a:cs typeface="Arial" panose="020B0604020202020204" pitchFamily="34" charset="0"/>
              </a:rPr>
            </a:br>
            <a:endParaRPr lang="en-GB" sz="8000" b="1" dirty="0">
              <a:solidFill>
                <a:schemeClr val="bg1"/>
              </a:solidFill>
              <a:latin typeface="Arial" panose="020B0604020202020204" pitchFamily="34" charset="0"/>
              <a:cs typeface="Arial" panose="020B0604020202020204" pitchFamily="34" charset="0"/>
            </a:endParaRPr>
          </a:p>
        </p:txBody>
      </p:sp>
      <p:sp>
        <p:nvSpPr>
          <p:cNvPr id="9" name="Rectangle 3"/>
          <p:cNvSpPr>
            <a:spLocks noGrp="1" noChangeArrowheads="1"/>
          </p:cNvSpPr>
          <p:nvPr>
            <p:ph type="subTitle" idx="4294967295"/>
          </p:nvPr>
        </p:nvSpPr>
        <p:spPr>
          <a:xfrm>
            <a:off x="591990" y="7728633"/>
            <a:ext cx="29152490" cy="3472377"/>
          </a:xfrm>
        </p:spPr>
        <p:txBody>
          <a:bodyPr>
            <a:noAutofit/>
          </a:bodyPr>
          <a:lstStyle/>
          <a:p>
            <a:pPr marL="566738" indent="652463">
              <a:buNone/>
            </a:pPr>
            <a:r>
              <a:rPr lang="fr-FR" sz="4800" dirty="0">
                <a:solidFill>
                  <a:srgbClr val="132577"/>
                </a:solidFill>
                <a:latin typeface="Arial" panose="020B0604020202020204" pitchFamily="34" charset="0"/>
                <a:cs typeface="Arial" panose="020B0604020202020204" pitchFamily="34" charset="0"/>
              </a:rPr>
              <a:t>Nous cherchons un nouveau matériau pour des vêtements techniques adaptés à l’hiver. Pour cela nous avons testés la conductivité thermique de différents matériaux. Le liège, le plastique et le polystyrène cristal sont ressortis, suite à l’examen d’autres facteurs, nous avons décidés de ne conserver que le liège et le plastique</a:t>
            </a:r>
            <a:r>
              <a:rPr lang="en-GB" sz="4800" dirty="0">
                <a:solidFill>
                  <a:srgbClr val="132577"/>
                </a:solidFill>
                <a:latin typeface="Arial" panose="020B0604020202020204" pitchFamily="34" charset="0"/>
                <a:cs typeface="Arial" panose="020B0604020202020204" pitchFamily="34" charset="0"/>
              </a:rPr>
              <a:t>.</a:t>
            </a:r>
          </a:p>
        </p:txBody>
      </p:sp>
      <p:sp>
        <p:nvSpPr>
          <p:cNvPr id="7" name="Text Box 28"/>
          <p:cNvSpPr txBox="1">
            <a:spLocks noChangeArrowheads="1"/>
          </p:cNvSpPr>
          <p:nvPr/>
        </p:nvSpPr>
        <p:spPr bwMode="auto">
          <a:xfrm>
            <a:off x="6492915" y="4191470"/>
            <a:ext cx="22508791" cy="6845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US" sz="3600" dirty="0">
                <a:solidFill>
                  <a:schemeClr val="bg1"/>
                </a:solidFill>
              </a:rPr>
              <a:t>Auteurs : Tao ROSE, Thibault LIEGEOIS, Théodore FOURNY</a:t>
            </a:r>
            <a:endParaRPr lang="en-GB" sz="3600" dirty="0">
              <a:solidFill>
                <a:schemeClr val="bg1"/>
              </a:solidFill>
            </a:endParaRPr>
          </a:p>
        </p:txBody>
      </p:sp>
      <p:sp>
        <p:nvSpPr>
          <p:cNvPr id="11" name="Text Box 4"/>
          <p:cNvSpPr txBox="1">
            <a:spLocks noChangeArrowheads="1"/>
          </p:cNvSpPr>
          <p:nvPr/>
        </p:nvSpPr>
        <p:spPr bwMode="auto">
          <a:xfrm>
            <a:off x="985565" y="12976149"/>
            <a:ext cx="14079810" cy="19428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en-GB" sz="4000" b="1" dirty="0">
                <a:solidFill>
                  <a:srgbClr val="132577"/>
                </a:solidFill>
                <a:cs typeface="Arial" panose="020B0604020202020204" pitchFamily="34" charset="0"/>
              </a:rPr>
              <a:t>Introduction</a:t>
            </a:r>
          </a:p>
          <a:p>
            <a:pPr>
              <a:spcBef>
                <a:spcPct val="50000"/>
              </a:spcBef>
            </a:pPr>
            <a:r>
              <a:rPr lang="fr-FR" sz="4000" dirty="0">
                <a:cs typeface="Arial" panose="020B0604020202020204" pitchFamily="34" charset="0"/>
              </a:rPr>
              <a:t>	Nous travaillons pour l’entreprise The North Face en recherche et développement. La direction nous a demandé de trouver un </a:t>
            </a:r>
            <a:r>
              <a:rPr lang="fr-FR" sz="4000" dirty="0" err="1">
                <a:cs typeface="Arial" panose="020B0604020202020204" pitchFamily="34" charset="0"/>
              </a:rPr>
              <a:t>materiau</a:t>
            </a:r>
            <a:r>
              <a:rPr lang="fr-FR" sz="4000" dirty="0">
                <a:cs typeface="Arial" panose="020B0604020202020204" pitchFamily="34" charset="0"/>
              </a:rPr>
              <a:t> nouveau pour créer un vêtement qui soit à la fois chaud, ergonomique et peu onéreux.</a:t>
            </a:r>
          </a:p>
          <a:p>
            <a:pPr>
              <a:spcBef>
                <a:spcPct val="50000"/>
              </a:spcBef>
            </a:pPr>
            <a:r>
              <a:rPr lang="fr-FR" sz="4000" dirty="0">
                <a:cs typeface="Arial" panose="020B0604020202020204" pitchFamily="34" charset="0"/>
              </a:rPr>
              <a:t>	Nous avons cherché un </a:t>
            </a:r>
            <a:r>
              <a:rPr lang="fr-FR" sz="4000" dirty="0" err="1">
                <a:cs typeface="Arial" panose="020B0604020202020204" pitchFamily="34" charset="0"/>
              </a:rPr>
              <a:t>materiaux</a:t>
            </a:r>
            <a:r>
              <a:rPr lang="fr-FR" sz="4000" dirty="0">
                <a:cs typeface="Arial" panose="020B0604020202020204" pitchFamily="34" charset="0"/>
              </a:rPr>
              <a:t> avec une faible </a:t>
            </a:r>
            <a:r>
              <a:rPr lang="fr-FR" sz="4000" dirty="0" err="1">
                <a:cs typeface="Arial" panose="020B0604020202020204" pitchFamily="34" charset="0"/>
              </a:rPr>
              <a:t>conductivite</a:t>
            </a:r>
            <a:r>
              <a:rPr lang="fr-FR" sz="4000" dirty="0">
                <a:cs typeface="Arial" panose="020B0604020202020204" pitchFamily="34" charset="0"/>
              </a:rPr>
              <a:t> thermique, peu cher, avec une faible masse volumique et </a:t>
            </a:r>
            <a:r>
              <a:rPr lang="fr-FR" sz="4000" dirty="0" err="1">
                <a:cs typeface="Arial" panose="020B0604020202020204" pitchFamily="34" charset="0"/>
              </a:rPr>
              <a:t>et</a:t>
            </a:r>
            <a:r>
              <a:rPr lang="fr-FR" sz="4000" dirty="0">
                <a:cs typeface="Arial" panose="020B0604020202020204" pitchFamily="34" charset="0"/>
              </a:rPr>
              <a:t> rigidité faible.</a:t>
            </a:r>
          </a:p>
          <a:p>
            <a:pPr>
              <a:spcBef>
                <a:spcPct val="50000"/>
              </a:spcBef>
            </a:pPr>
            <a:endParaRPr lang="fr-FR" sz="4000" dirty="0">
              <a:cs typeface="Arial" panose="020B0604020202020204" pitchFamily="34" charset="0"/>
            </a:endParaRPr>
          </a:p>
          <a:p>
            <a:pPr>
              <a:spcBef>
                <a:spcPct val="50000"/>
              </a:spcBef>
            </a:pPr>
            <a:endParaRPr lang="en-GB" sz="3600" dirty="0">
              <a:solidFill>
                <a:srgbClr val="132577"/>
              </a:solidFill>
              <a:cs typeface="Arial" panose="020B0604020202020204" pitchFamily="34" charset="0"/>
            </a:endParaRPr>
          </a:p>
          <a:p>
            <a:pPr>
              <a:spcBef>
                <a:spcPct val="50000"/>
              </a:spcBef>
            </a:pPr>
            <a:r>
              <a:rPr lang="en-GB" sz="4000" b="1" dirty="0" err="1">
                <a:solidFill>
                  <a:srgbClr val="132577"/>
                </a:solidFill>
                <a:cs typeface="Arial" panose="020B0604020202020204" pitchFamily="34" charset="0"/>
              </a:rPr>
              <a:t>Méthode</a:t>
            </a:r>
            <a:endParaRPr lang="en-GB" sz="4000" b="1" dirty="0">
              <a:solidFill>
                <a:srgbClr val="132577"/>
              </a:solidFill>
              <a:cs typeface="Arial" panose="020B0604020202020204" pitchFamily="34" charset="0"/>
            </a:endParaRPr>
          </a:p>
          <a:p>
            <a:pPr>
              <a:spcBef>
                <a:spcPct val="50000"/>
              </a:spcBef>
            </a:pPr>
            <a:r>
              <a:rPr lang="en-US" sz="4000" dirty="0">
                <a:cs typeface="Arial" panose="020B0604020202020204" pitchFamily="34" charset="0"/>
              </a:rPr>
              <a:t>	Nous avons </a:t>
            </a:r>
            <a:r>
              <a:rPr lang="fr-FR" sz="4000" dirty="0" err="1">
                <a:cs typeface="Arial" panose="020B0604020202020204" pitchFamily="34" charset="0"/>
              </a:rPr>
              <a:t>selectionné</a:t>
            </a:r>
            <a:r>
              <a:rPr lang="en-US" sz="4000" dirty="0">
                <a:cs typeface="Arial" panose="020B0604020202020204" pitchFamily="34" charset="0"/>
              </a:rPr>
              <a:t> </a:t>
            </a:r>
            <a:r>
              <a:rPr lang="en-US" sz="4000" dirty="0" err="1">
                <a:cs typeface="Arial" panose="020B0604020202020204" pitchFamily="34" charset="0"/>
              </a:rPr>
              <a:t>différents</a:t>
            </a:r>
            <a:r>
              <a:rPr lang="en-US" sz="4000" dirty="0">
                <a:cs typeface="Arial" panose="020B0604020202020204" pitchFamily="34" charset="0"/>
              </a:rPr>
              <a:t> </a:t>
            </a:r>
            <a:r>
              <a:rPr lang="en-US" sz="4000" dirty="0" err="1">
                <a:cs typeface="Arial" panose="020B0604020202020204" pitchFamily="34" charset="0"/>
              </a:rPr>
              <a:t>matériaux</a:t>
            </a:r>
            <a:r>
              <a:rPr lang="en-US" sz="4000" dirty="0">
                <a:cs typeface="Arial" panose="020B0604020202020204" pitchFamily="34" charset="0"/>
              </a:rPr>
              <a:t> : le </a:t>
            </a:r>
            <a:r>
              <a:rPr lang="en-US" sz="4000" dirty="0" err="1">
                <a:cs typeface="Arial" panose="020B0604020202020204" pitchFamily="34" charset="0"/>
              </a:rPr>
              <a:t>métal</a:t>
            </a:r>
            <a:r>
              <a:rPr lang="en-US" sz="4000" dirty="0">
                <a:cs typeface="Arial" panose="020B0604020202020204" pitchFamily="34" charset="0"/>
              </a:rPr>
              <a:t>, le </a:t>
            </a:r>
            <a:r>
              <a:rPr lang="fr-FR" sz="4000" dirty="0">
                <a:cs typeface="Arial" panose="020B0604020202020204" pitchFamily="34" charset="0"/>
              </a:rPr>
              <a:t>carrelage, le téflon, le liège, le plastique le polystyrène cristal. Nous avons décidé de tester la conductivité thermique de chacun de ces matériaux</a:t>
            </a:r>
            <a:r>
              <a:rPr lang="en-US" sz="4000" dirty="0">
                <a:cs typeface="Arial" panose="020B0604020202020204" pitchFamily="34" charset="0"/>
              </a:rPr>
              <a:t>.</a:t>
            </a:r>
          </a:p>
          <a:p>
            <a:pPr>
              <a:spcBef>
                <a:spcPct val="50000"/>
              </a:spcBef>
            </a:pPr>
            <a:r>
              <a:rPr lang="en-US" sz="4000" dirty="0">
                <a:cs typeface="Arial" panose="020B0604020202020204" pitchFamily="34" charset="0"/>
              </a:rPr>
              <a:t>	</a:t>
            </a:r>
            <a:r>
              <a:rPr lang="fr-FR" sz="4000" dirty="0">
                <a:cs typeface="Arial" panose="020B0604020202020204" pitchFamily="34" charset="0"/>
              </a:rPr>
              <a:t>Pour cela, nous avons pris la température au début de l’</a:t>
            </a:r>
            <a:r>
              <a:rPr lang="fr-FR" sz="4000" dirty="0" err="1">
                <a:cs typeface="Arial" panose="020B0604020202020204" pitchFamily="34" charset="0"/>
              </a:rPr>
              <a:t>experience</a:t>
            </a:r>
            <a:r>
              <a:rPr lang="fr-FR" sz="4000" dirty="0">
                <a:cs typeface="Arial" panose="020B0604020202020204" pitchFamily="34" charset="0"/>
              </a:rPr>
              <a:t> puis après avoir appliqué</a:t>
            </a:r>
            <a:r>
              <a:rPr lang="en-US" sz="4000" dirty="0">
                <a:cs typeface="Arial" panose="020B0604020202020204" pitchFamily="34" charset="0"/>
              </a:rPr>
              <a:t> </a:t>
            </a:r>
            <a:r>
              <a:rPr lang="fr-FR" sz="4000" dirty="0">
                <a:cs typeface="Arial" panose="020B0604020202020204" pitchFamily="34" charset="0"/>
              </a:rPr>
              <a:t>nos</a:t>
            </a:r>
            <a:r>
              <a:rPr lang="en-US" sz="4000" dirty="0">
                <a:cs typeface="Arial" panose="020B0604020202020204" pitchFamily="34" charset="0"/>
              </a:rPr>
              <a:t> main pendant 1 minute dessus.</a:t>
            </a:r>
          </a:p>
          <a:p>
            <a:pPr>
              <a:spcBef>
                <a:spcPct val="50000"/>
              </a:spcBef>
            </a:pPr>
            <a:r>
              <a:rPr lang="fr-FR" sz="4000" dirty="0">
                <a:cs typeface="Arial" panose="020B0604020202020204" pitchFamily="34" charset="0"/>
              </a:rPr>
              <a:t>	Plus l’écart de température est faible, plus le matériau est conducteur.</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p:sp>
        <p:nvSpPr>
          <p:cNvPr id="12" name="Text Box 17"/>
          <p:cNvSpPr txBox="1">
            <a:spLocks noChangeArrowheads="1"/>
          </p:cNvSpPr>
          <p:nvPr/>
        </p:nvSpPr>
        <p:spPr bwMode="auto">
          <a:xfrm>
            <a:off x="15497646" y="24354209"/>
            <a:ext cx="13652162" cy="18966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fr-FR" sz="4000" b="1" dirty="0">
                <a:solidFill>
                  <a:srgbClr val="132577"/>
                </a:solidFill>
                <a:cs typeface="Arial" panose="020B0604020202020204" pitchFamily="34" charset="0"/>
              </a:rPr>
              <a:t>Résultats</a:t>
            </a:r>
          </a:p>
          <a:p>
            <a:pPr>
              <a:spcBef>
                <a:spcPct val="50000"/>
              </a:spcBef>
            </a:pPr>
            <a:endParaRPr lang="en-GB" sz="3600" b="1" dirty="0">
              <a:cs typeface="Arial" panose="020B0604020202020204" pitchFamily="34" charset="0"/>
            </a:endParaRPr>
          </a:p>
          <a:p>
            <a:pPr>
              <a:spcBef>
                <a:spcPct val="50000"/>
              </a:spcBef>
            </a:pPr>
            <a:endParaRPr lang="en-GB" sz="3600" b="1" dirty="0">
              <a:cs typeface="Arial" panose="020B0604020202020204" pitchFamily="34" charset="0"/>
            </a:endParaRPr>
          </a:p>
          <a:p>
            <a:pPr>
              <a:spcBef>
                <a:spcPct val="50000"/>
              </a:spcBef>
            </a:pPr>
            <a:endParaRPr lang="en-GB" sz="3600" b="1" dirty="0">
              <a:cs typeface="Arial" panose="020B0604020202020204" pitchFamily="34" charset="0"/>
            </a:endParaRPr>
          </a:p>
          <a:p>
            <a:pPr>
              <a:spcBef>
                <a:spcPct val="50000"/>
              </a:spcBef>
            </a:pPr>
            <a:endParaRPr lang="en-GB" sz="3600" b="1" dirty="0">
              <a:cs typeface="Arial" panose="020B0604020202020204" pitchFamily="34" charset="0"/>
            </a:endParaRPr>
          </a:p>
          <a:p>
            <a:pPr>
              <a:spcBef>
                <a:spcPct val="50000"/>
              </a:spcBef>
            </a:pPr>
            <a:endParaRPr lang="en-GB" sz="3600" b="1" dirty="0">
              <a:cs typeface="Arial" panose="020B0604020202020204" pitchFamily="34" charset="0"/>
            </a:endParaRPr>
          </a:p>
          <a:p>
            <a:pPr>
              <a:spcBef>
                <a:spcPct val="50000"/>
              </a:spcBef>
            </a:pPr>
            <a:endParaRPr lang="en-GB" sz="3600" b="1" dirty="0">
              <a:solidFill>
                <a:srgbClr val="132577"/>
              </a:solidFill>
              <a:cs typeface="Arial" panose="020B0604020202020204" pitchFamily="34" charset="0"/>
            </a:endParaRPr>
          </a:p>
          <a:p>
            <a:pPr>
              <a:spcBef>
                <a:spcPct val="50000"/>
              </a:spcBef>
            </a:pPr>
            <a:r>
              <a:rPr lang="en-GB" sz="4000" dirty="0">
                <a:cs typeface="Arial" panose="020B0604020202020204" pitchFamily="34" charset="0"/>
              </a:rPr>
              <a:t>	</a:t>
            </a:r>
            <a:r>
              <a:rPr lang="fr-FR" sz="4000" dirty="0">
                <a:cs typeface="Arial" panose="020B0604020202020204" pitchFamily="34" charset="0"/>
              </a:rPr>
              <a:t>Nous avons donc remarque que le liège, le polystyrène cristal et le plastique notamment car ils possèdent une bonne isolation thermique, nous avons observés un écart entre la température ambiante et celle au contact du corps humain important pour ces matériaux</a:t>
            </a:r>
            <a:r>
              <a:rPr lang="en-GB" sz="4000" dirty="0">
                <a:cs typeface="Arial" panose="020B0604020202020204" pitchFamily="34" charset="0"/>
              </a:rPr>
              <a:t>.</a:t>
            </a:r>
            <a:endParaRPr lang="en-GB" sz="4000" b="1" dirty="0">
              <a:solidFill>
                <a:srgbClr val="132577"/>
              </a:solidFill>
              <a:cs typeface="Arial" panose="020B0604020202020204" pitchFamily="34" charset="0"/>
            </a:endParaRPr>
          </a:p>
          <a:p>
            <a:pPr>
              <a:spcBef>
                <a:spcPct val="50000"/>
              </a:spcBef>
            </a:pPr>
            <a:r>
              <a:rPr lang="en-GB" sz="4000" b="1" dirty="0">
                <a:solidFill>
                  <a:srgbClr val="132577"/>
                </a:solidFill>
                <a:cs typeface="Arial" panose="020B0604020202020204" pitchFamily="34" charset="0"/>
              </a:rPr>
              <a:t>Conclusion</a:t>
            </a:r>
          </a:p>
          <a:p>
            <a:pPr>
              <a:spcBef>
                <a:spcPct val="50000"/>
              </a:spcBef>
            </a:pPr>
            <a:r>
              <a:rPr lang="en-US" sz="4000" dirty="0">
                <a:cs typeface="Arial" panose="020B0604020202020204" pitchFamily="34" charset="0"/>
              </a:rPr>
              <a:t>	</a:t>
            </a:r>
            <a:r>
              <a:rPr lang="fr-FR" sz="4000" dirty="0">
                <a:cs typeface="Arial" panose="020B0604020202020204" pitchFamily="34" charset="0"/>
              </a:rPr>
              <a:t>Compte tenu des autres paramètres, nous pouvons affirmer que les matériaux les plus optimaux pour la confection d’une veste d’hiver, sont le liège et le plastique pour leur coût peu </a:t>
            </a:r>
            <a:r>
              <a:rPr lang="fr-FR" sz="4000" dirty="0" err="1">
                <a:cs typeface="Arial" panose="020B0604020202020204" pitchFamily="34" charset="0"/>
              </a:rPr>
              <a:t>onnéreux</a:t>
            </a:r>
            <a:r>
              <a:rPr lang="fr-FR" sz="4000" dirty="0">
                <a:cs typeface="Arial" panose="020B0604020202020204" pitchFamily="34" charset="0"/>
              </a:rPr>
              <a:t>, leur faible rigidité, leur bonne isolation thermique ainsi que leur faible masse</a:t>
            </a:r>
            <a:r>
              <a:rPr lang="en-US" sz="4000" dirty="0">
                <a:cs typeface="Arial" panose="020B0604020202020204" pitchFamily="34" charset="0"/>
              </a:rPr>
              <a:t>.</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p:sp>
        <p:nvSpPr>
          <p:cNvPr id="20" name="Rectangle 19"/>
          <p:cNvSpPr/>
          <p:nvPr/>
        </p:nvSpPr>
        <p:spPr>
          <a:xfrm>
            <a:off x="2248174" y="36199525"/>
            <a:ext cx="11485276"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pitchFamily="34" charset="0"/>
                <a:cs typeface="Arial" pitchFamily="34" charset="0"/>
              </a:rPr>
              <a:t>Les </a:t>
            </a:r>
            <a:r>
              <a:rPr lang="en-US" sz="3200" dirty="0" err="1">
                <a:latin typeface="Arial" pitchFamily="34" charset="0"/>
                <a:cs typeface="Arial" pitchFamily="34" charset="0"/>
              </a:rPr>
              <a:t>différents</a:t>
            </a:r>
            <a:r>
              <a:rPr lang="en-US" sz="3200" dirty="0">
                <a:latin typeface="Arial" pitchFamily="34" charset="0"/>
                <a:cs typeface="Arial" pitchFamily="34" charset="0"/>
              </a:rPr>
              <a:t> </a:t>
            </a:r>
            <a:r>
              <a:rPr lang="en-US" sz="3200" dirty="0" err="1">
                <a:latin typeface="Arial" pitchFamily="34" charset="0"/>
                <a:cs typeface="Arial" pitchFamily="34" charset="0"/>
              </a:rPr>
              <a:t>matériaux</a:t>
            </a:r>
            <a:r>
              <a:rPr lang="en-US" sz="3200" dirty="0">
                <a:latin typeface="Arial" pitchFamily="34" charset="0"/>
                <a:cs typeface="Arial" pitchFamily="34" charset="0"/>
              </a:rPr>
              <a:t> que nous avons </a:t>
            </a:r>
            <a:r>
              <a:rPr lang="en-US" sz="3200" dirty="0" err="1">
                <a:latin typeface="Arial" pitchFamily="34" charset="0"/>
                <a:cs typeface="Arial" pitchFamily="34" charset="0"/>
              </a:rPr>
              <a:t>testés</a:t>
            </a:r>
            <a:r>
              <a:rPr lang="en-US" sz="3200" dirty="0">
                <a:latin typeface="Arial" pitchFamily="34" charset="0"/>
                <a:cs typeface="Arial" pitchFamily="34" charset="0"/>
              </a:rPr>
              <a:t>. </a:t>
            </a:r>
            <a:endParaRPr lang="en-GB" sz="3200" dirty="0">
              <a:latin typeface="Arial" pitchFamily="34" charset="0"/>
              <a:cs typeface="Arial" pitchFamily="34" charset="0"/>
            </a:endParaRPr>
          </a:p>
        </p:txBody>
      </p:sp>
      <p:sp>
        <p:nvSpPr>
          <p:cNvPr id="22" name="Rectangle 21"/>
          <p:cNvSpPr/>
          <p:nvPr/>
        </p:nvSpPr>
        <p:spPr>
          <a:xfrm>
            <a:off x="16613770" y="21653909"/>
            <a:ext cx="11485276"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pitchFamily="34" charset="0"/>
                <a:cs typeface="Arial" pitchFamily="34" charset="0"/>
              </a:rPr>
              <a:t>Images </a:t>
            </a:r>
            <a:r>
              <a:rPr lang="en-US" sz="3200" dirty="0" err="1">
                <a:latin typeface="Arial" pitchFamily="34" charset="0"/>
                <a:cs typeface="Arial" pitchFamily="34" charset="0"/>
              </a:rPr>
              <a:t>infrarouges</a:t>
            </a:r>
            <a:r>
              <a:rPr lang="en-US" sz="3200" dirty="0">
                <a:latin typeface="Arial" pitchFamily="34" charset="0"/>
                <a:cs typeface="Arial" pitchFamily="34" charset="0"/>
              </a:rPr>
              <a:t> </a:t>
            </a:r>
            <a:r>
              <a:rPr lang="en-US" sz="3200" dirty="0" err="1">
                <a:latin typeface="Arial" pitchFamily="34" charset="0"/>
                <a:cs typeface="Arial" pitchFamily="34" charset="0"/>
              </a:rPr>
              <a:t>dont</a:t>
            </a:r>
            <a:r>
              <a:rPr lang="en-US" sz="3200" dirty="0">
                <a:latin typeface="Arial" pitchFamily="34" charset="0"/>
                <a:cs typeface="Arial" pitchFamily="34" charset="0"/>
              </a:rPr>
              <a:t> un </a:t>
            </a:r>
            <a:r>
              <a:rPr lang="en-US" sz="3200" dirty="0" err="1">
                <a:latin typeface="Arial" pitchFamily="34" charset="0"/>
                <a:cs typeface="Arial" pitchFamily="34" charset="0"/>
              </a:rPr>
              <a:t>témoin</a:t>
            </a:r>
            <a:r>
              <a:rPr lang="en-US" sz="3200" dirty="0">
                <a:latin typeface="Arial" pitchFamily="34" charset="0"/>
                <a:cs typeface="Arial" pitchFamily="34" charset="0"/>
              </a:rPr>
              <a:t> (1), le liège (2),</a:t>
            </a:r>
          </a:p>
          <a:p>
            <a:pPr algn="ctr"/>
            <a:r>
              <a:rPr lang="en-US" sz="3200" dirty="0">
                <a:latin typeface="Arial" pitchFamily="34" charset="0"/>
                <a:cs typeface="Arial" pitchFamily="34" charset="0"/>
              </a:rPr>
              <a:t>le </a:t>
            </a:r>
            <a:r>
              <a:rPr lang="en-US" sz="3200" dirty="0" err="1">
                <a:latin typeface="Arial" pitchFamily="34" charset="0"/>
                <a:cs typeface="Arial" pitchFamily="34" charset="0"/>
              </a:rPr>
              <a:t>téflon</a:t>
            </a:r>
            <a:r>
              <a:rPr lang="en-US" sz="3200" dirty="0">
                <a:latin typeface="Arial" pitchFamily="34" charset="0"/>
                <a:cs typeface="Arial" pitchFamily="34" charset="0"/>
              </a:rPr>
              <a:t> (3) et le plastique (4). </a:t>
            </a:r>
            <a:endParaRPr lang="en-GB" sz="3200" dirty="0">
              <a:latin typeface="Arial" pitchFamily="34" charset="0"/>
              <a:cs typeface="Arial" pitchFamily="34" charset="0"/>
            </a:endParaRPr>
          </a:p>
        </p:txBody>
      </p:sp>
      <p:graphicFrame>
        <p:nvGraphicFramePr>
          <p:cNvPr id="4" name="Table 3">
            <a:extLst>
              <a:ext uri="{FF2B5EF4-FFF2-40B4-BE49-F238E27FC236}">
                <a16:creationId xmlns:a16="http://schemas.microsoft.com/office/drawing/2014/main" id="{C0A7EC8F-5CA9-4308-BBB4-DE4A196163E8}"/>
              </a:ext>
            </a:extLst>
          </p:cNvPr>
          <p:cNvGraphicFramePr>
            <a:graphicFrameLocks noGrp="1"/>
          </p:cNvGraphicFramePr>
          <p:nvPr>
            <p:extLst>
              <p:ext uri="{D42A27DB-BD31-4B8C-83A1-F6EECF244321}">
                <p14:modId xmlns:p14="http://schemas.microsoft.com/office/powerpoint/2010/main" val="3602564243"/>
              </p:ext>
            </p:extLst>
          </p:nvPr>
        </p:nvGraphicFramePr>
        <p:xfrm>
          <a:off x="15667915" y="25331482"/>
          <a:ext cx="12349373" cy="4670190"/>
        </p:xfrm>
        <a:graphic>
          <a:graphicData uri="http://schemas.openxmlformats.org/drawingml/2006/table">
            <a:tbl>
              <a:tblPr firstRow="1" firstCol="1" bandRow="1">
                <a:tableStyleId>{5C22544A-7EE6-4342-B048-85BDC9FD1C3A}</a:tableStyleId>
              </a:tblPr>
              <a:tblGrid>
                <a:gridCol w="4352333">
                  <a:extLst>
                    <a:ext uri="{9D8B030D-6E8A-4147-A177-3AD203B41FA5}">
                      <a16:colId xmlns:a16="http://schemas.microsoft.com/office/drawing/2014/main" val="1495039271"/>
                    </a:ext>
                  </a:extLst>
                </a:gridCol>
                <a:gridCol w="1752547">
                  <a:extLst>
                    <a:ext uri="{9D8B030D-6E8A-4147-A177-3AD203B41FA5}">
                      <a16:colId xmlns:a16="http://schemas.microsoft.com/office/drawing/2014/main" val="3957265906"/>
                    </a:ext>
                  </a:extLst>
                </a:gridCol>
                <a:gridCol w="1419893">
                  <a:extLst>
                    <a:ext uri="{9D8B030D-6E8A-4147-A177-3AD203B41FA5}">
                      <a16:colId xmlns:a16="http://schemas.microsoft.com/office/drawing/2014/main" val="3595236197"/>
                    </a:ext>
                  </a:extLst>
                </a:gridCol>
                <a:gridCol w="1067262">
                  <a:extLst>
                    <a:ext uri="{9D8B030D-6E8A-4147-A177-3AD203B41FA5}">
                      <a16:colId xmlns:a16="http://schemas.microsoft.com/office/drawing/2014/main" val="3094555244"/>
                    </a:ext>
                  </a:extLst>
                </a:gridCol>
                <a:gridCol w="1170169">
                  <a:extLst>
                    <a:ext uri="{9D8B030D-6E8A-4147-A177-3AD203B41FA5}">
                      <a16:colId xmlns:a16="http://schemas.microsoft.com/office/drawing/2014/main" val="82577541"/>
                    </a:ext>
                  </a:extLst>
                </a:gridCol>
                <a:gridCol w="1419459">
                  <a:extLst>
                    <a:ext uri="{9D8B030D-6E8A-4147-A177-3AD203B41FA5}">
                      <a16:colId xmlns:a16="http://schemas.microsoft.com/office/drawing/2014/main" val="2327236502"/>
                    </a:ext>
                  </a:extLst>
                </a:gridCol>
                <a:gridCol w="1167710">
                  <a:extLst>
                    <a:ext uri="{9D8B030D-6E8A-4147-A177-3AD203B41FA5}">
                      <a16:colId xmlns:a16="http://schemas.microsoft.com/office/drawing/2014/main" val="3866615937"/>
                    </a:ext>
                  </a:extLst>
                </a:gridCol>
              </a:tblGrid>
              <a:tr h="1210968">
                <a:tc>
                  <a:txBody>
                    <a:bodyPr/>
                    <a:lstStyle/>
                    <a:p>
                      <a:pPr algn="ctr">
                        <a:spcAft>
                          <a:spcPts val="0"/>
                        </a:spcAft>
                      </a:pPr>
                      <a:r>
                        <a:rPr lang="fr-FR" sz="2400" dirty="0">
                          <a:effectLst/>
                          <a:latin typeface="Arial" panose="020B0604020202020204" pitchFamily="34" charset="0"/>
                          <a:cs typeface="Arial" panose="020B0604020202020204" pitchFamily="34" charset="0"/>
                        </a:rPr>
                        <a:t>Matériau</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plastique</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métal</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téflon</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carrelage</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polystyrène cristal</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liège</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65346652"/>
                  </a:ext>
                </a:extLst>
              </a:tr>
              <a:tr h="922299">
                <a:tc>
                  <a:txBody>
                    <a:bodyPr/>
                    <a:lstStyle/>
                    <a:p>
                      <a:pPr algn="ctr">
                        <a:spcAft>
                          <a:spcPts val="0"/>
                        </a:spcAft>
                      </a:pPr>
                      <a:r>
                        <a:rPr lang="en-US" sz="2400" dirty="0">
                          <a:effectLst/>
                          <a:latin typeface="Arial" panose="020B0604020202020204" pitchFamily="34" charset="0"/>
                          <a:cs typeface="Arial" panose="020B0604020202020204" pitchFamily="34" charset="0"/>
                        </a:rPr>
                        <a:t>Module de Young (N/m</a:t>
                      </a:r>
                      <a:r>
                        <a:rPr lang="en-US" sz="2400" baseline="30000" dirty="0">
                          <a:effectLst/>
                          <a:latin typeface="Arial" panose="020B0604020202020204" pitchFamily="34" charset="0"/>
                          <a:cs typeface="Arial" panose="020B0604020202020204" pitchFamily="34" charset="0"/>
                        </a:rPr>
                        <a:t>2</a:t>
                      </a:r>
                      <a:r>
                        <a:rPr lang="en-US" sz="2400" dirty="0">
                          <a:effectLst/>
                          <a:latin typeface="Arial" panose="020B0604020202020204" pitchFamily="34" charset="0"/>
                          <a:cs typeface="Arial" panose="020B0604020202020204" pitchFamily="34" charset="0"/>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2,5.10</a:t>
                      </a:r>
                      <a:r>
                        <a:rPr lang="fr-FR" sz="2400" baseline="30000">
                          <a:effectLst/>
                          <a:latin typeface="Arial" panose="020B0604020202020204" pitchFamily="34" charset="0"/>
                          <a:cs typeface="Arial" panose="020B0604020202020204" pitchFamily="34" charset="0"/>
                        </a:rPr>
                        <a:t>9</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2,1.10</a:t>
                      </a:r>
                      <a:r>
                        <a:rPr lang="fr-FR" sz="2400" baseline="30000">
                          <a:effectLst/>
                          <a:latin typeface="Arial" panose="020B0604020202020204" pitchFamily="34" charset="0"/>
                          <a:cs typeface="Arial" panose="020B0604020202020204" pitchFamily="34" charset="0"/>
                        </a:rPr>
                        <a:t>11</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5.10</a:t>
                      </a:r>
                      <a:r>
                        <a:rPr lang="fr-FR" sz="2400" baseline="30000">
                          <a:effectLst/>
                          <a:latin typeface="Arial" panose="020B0604020202020204" pitchFamily="34" charset="0"/>
                          <a:cs typeface="Arial" panose="020B0604020202020204" pitchFamily="34" charset="0"/>
                        </a:rPr>
                        <a:t>8</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7.10</a:t>
                      </a:r>
                      <a:r>
                        <a:rPr lang="fr-FR" sz="2400" baseline="30000">
                          <a:effectLst/>
                          <a:latin typeface="Arial" panose="020B0604020202020204" pitchFamily="34" charset="0"/>
                          <a:cs typeface="Arial" panose="020B0604020202020204" pitchFamily="34" charset="0"/>
                        </a:rPr>
                        <a:t>11</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3.10</a:t>
                      </a:r>
                      <a:r>
                        <a:rPr lang="fr-FR" sz="2400" baseline="30000" dirty="0">
                          <a:effectLst/>
                          <a:latin typeface="Arial" panose="020B0604020202020204" pitchFamily="34" charset="0"/>
                          <a:cs typeface="Arial" panose="020B0604020202020204" pitchFamily="34" charset="0"/>
                        </a:rPr>
                        <a:t>10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1,2.10</a:t>
                      </a:r>
                      <a:r>
                        <a:rPr lang="fr-FR" sz="2400" baseline="30000" dirty="0">
                          <a:effectLst/>
                          <a:latin typeface="Arial" panose="020B0604020202020204" pitchFamily="34" charset="0"/>
                          <a:cs typeface="Arial" panose="020B0604020202020204" pitchFamily="34" charset="0"/>
                        </a:rPr>
                        <a:t>7</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419117128"/>
                  </a:ext>
                </a:extLst>
              </a:tr>
              <a:tr h="922299">
                <a:tc>
                  <a:txBody>
                    <a:bodyPr/>
                    <a:lstStyle/>
                    <a:p>
                      <a:pPr algn="ctr">
                        <a:spcAft>
                          <a:spcPts val="0"/>
                        </a:spcAft>
                      </a:pPr>
                      <a:r>
                        <a:rPr lang="fr-FR" sz="2400" dirty="0">
                          <a:effectLst/>
                          <a:latin typeface="Arial" panose="020B0604020202020204" pitchFamily="34" charset="0"/>
                          <a:cs typeface="Arial" panose="020B0604020202020204" pitchFamily="34" charset="0"/>
                        </a:rPr>
                        <a:t>Masse volumique (kg/m</a:t>
                      </a:r>
                      <a:r>
                        <a:rPr lang="fr-FR" sz="2400" baseline="30000" dirty="0">
                          <a:effectLst/>
                          <a:latin typeface="Arial" panose="020B0604020202020204" pitchFamily="34" charset="0"/>
                          <a:cs typeface="Arial" panose="020B0604020202020204" pitchFamily="34" charset="0"/>
                        </a:rPr>
                        <a:t>3</a:t>
                      </a:r>
                      <a:r>
                        <a:rPr lang="fr-FR" sz="2400" dirty="0">
                          <a:effectLst/>
                          <a:latin typeface="Arial" panose="020B0604020202020204" pitchFamily="34" charset="0"/>
                          <a:cs typeface="Arial" panose="020B0604020202020204" pitchFamily="34" charset="0"/>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900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7 800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2 200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2 200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1 050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240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6286454"/>
                  </a:ext>
                </a:extLst>
              </a:tr>
              <a:tr h="807312">
                <a:tc>
                  <a:txBody>
                    <a:bodyPr/>
                    <a:lstStyle/>
                    <a:p>
                      <a:pPr algn="ctr">
                        <a:spcAft>
                          <a:spcPts val="0"/>
                        </a:spcAft>
                      </a:pPr>
                      <a:r>
                        <a:rPr lang="fr-FR" sz="2400" dirty="0">
                          <a:effectLst/>
                          <a:latin typeface="Arial" panose="020B0604020202020204" pitchFamily="34" charset="0"/>
                          <a:cs typeface="Arial" panose="020B0604020202020204" pitchFamily="34" charset="0"/>
                        </a:rPr>
                        <a:t>Prix pour épaisseur d’un cm (€/m</a:t>
                      </a:r>
                      <a:r>
                        <a:rPr lang="fr-FR" sz="2400" baseline="30000" dirty="0">
                          <a:effectLst/>
                          <a:latin typeface="Arial" panose="020B0604020202020204" pitchFamily="34" charset="0"/>
                          <a:cs typeface="Arial" panose="020B0604020202020204" pitchFamily="34" charset="0"/>
                        </a:rPr>
                        <a:t>2</a:t>
                      </a:r>
                      <a:r>
                        <a:rPr lang="fr-FR" sz="2400" dirty="0">
                          <a:effectLst/>
                          <a:latin typeface="Arial" panose="020B0604020202020204" pitchFamily="34" charset="0"/>
                          <a:cs typeface="Arial" panose="020B0604020202020204" pitchFamily="34" charset="0"/>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28</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150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970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a:effectLst/>
                          <a:latin typeface="Arial" panose="020B0604020202020204" pitchFamily="34" charset="0"/>
                          <a:cs typeface="Arial" panose="020B0604020202020204" pitchFamily="34" charset="0"/>
                        </a:rPr>
                        <a:t>50</a:t>
                      </a:r>
                      <a:endParaRPr lang="en-US" sz="2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20</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32</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83463834"/>
                  </a:ext>
                </a:extLst>
              </a:tr>
              <a:tr h="807312">
                <a:tc>
                  <a:txBody>
                    <a:bodyPr/>
                    <a:lstStyle/>
                    <a:p>
                      <a:pPr algn="ctr">
                        <a:spcAft>
                          <a:spcPts val="0"/>
                        </a:spcAft>
                      </a:pPr>
                      <a:r>
                        <a:rPr lang="fr-FR" sz="2400" dirty="0">
                          <a:effectLst/>
                          <a:latin typeface="Arial" panose="020B0604020202020204" pitchFamily="34" charset="0"/>
                          <a:cs typeface="Arial" panose="020B0604020202020204" pitchFamily="34" charset="0"/>
                        </a:rPr>
                        <a:t>Δ de température (°C)</a:t>
                      </a:r>
                      <a:endParaRPr lang="en-US" sz="2400" dirty="0">
                        <a:effectLst/>
                        <a:latin typeface="Arial" panose="020B0604020202020204" pitchFamily="34" charset="0"/>
                        <a:cs typeface="Arial" panose="020B0604020202020204" pitchFamily="34" charset="0"/>
                      </a:endParaRPr>
                    </a:p>
                    <a:p>
                      <a:pPr algn="ctr">
                        <a:spcAft>
                          <a:spcPts val="0"/>
                        </a:spcAft>
                      </a:pPr>
                      <a:r>
                        <a:rPr lang="fr-FR" sz="2400" dirty="0">
                          <a:effectLst/>
                          <a:latin typeface="Arial" panose="020B0604020202020204" pitchFamily="34" charset="0"/>
                          <a:cs typeface="Arial" panose="020B0604020202020204" pitchFamily="34" charset="0"/>
                        </a:rPr>
                        <a:t> </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5,3</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2,8</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4,4</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3,3</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4,6</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2400" dirty="0">
                          <a:effectLst/>
                          <a:latin typeface="Arial" panose="020B0604020202020204" pitchFamily="34" charset="0"/>
                          <a:cs typeface="Arial" panose="020B0604020202020204" pitchFamily="34" charset="0"/>
                        </a:rPr>
                        <a:t>4,7</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90650849"/>
                  </a:ext>
                </a:extLst>
              </a:tr>
            </a:tbl>
          </a:graphicData>
        </a:graphic>
      </p:graphicFrame>
      <p:pic>
        <p:nvPicPr>
          <p:cNvPr id="8" name="Picture 7">
            <a:extLst>
              <a:ext uri="{FF2B5EF4-FFF2-40B4-BE49-F238E27FC236}">
                <a16:creationId xmlns:a16="http://schemas.microsoft.com/office/drawing/2014/main" id="{548F1E9C-668D-4A37-98DA-560C3527FE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13770" y="13133301"/>
            <a:ext cx="5436858" cy="4500500"/>
          </a:xfrm>
          <a:prstGeom prst="rect">
            <a:avLst/>
          </a:prstGeom>
        </p:spPr>
      </p:pic>
      <p:pic>
        <p:nvPicPr>
          <p:cNvPr id="13" name="Picture 12">
            <a:extLst>
              <a:ext uri="{FF2B5EF4-FFF2-40B4-BE49-F238E27FC236}">
                <a16:creationId xmlns:a16="http://schemas.microsoft.com/office/drawing/2014/main" id="{7E9626EC-7DE3-4F7D-87FA-1A47AB6400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50628" y="13173447"/>
            <a:ext cx="6048895" cy="4500500"/>
          </a:xfrm>
          <a:prstGeom prst="rect">
            <a:avLst/>
          </a:prstGeom>
        </p:spPr>
      </p:pic>
      <p:sp>
        <p:nvSpPr>
          <p:cNvPr id="14" name="TextBox 13">
            <a:extLst>
              <a:ext uri="{FF2B5EF4-FFF2-40B4-BE49-F238E27FC236}">
                <a16:creationId xmlns:a16="http://schemas.microsoft.com/office/drawing/2014/main" id="{39EB50BC-F3A3-4740-A798-8059D4F15250}"/>
              </a:ext>
            </a:extLst>
          </p:cNvPr>
          <p:cNvSpPr txBox="1"/>
          <p:nvPr/>
        </p:nvSpPr>
        <p:spPr>
          <a:xfrm>
            <a:off x="16898206" y="15635814"/>
            <a:ext cx="1152128" cy="1154932"/>
          </a:xfrm>
          <a:prstGeom prst="rect">
            <a:avLst/>
          </a:prstGeom>
          <a:noFill/>
        </p:spPr>
        <p:txBody>
          <a:bodyPr wrap="square" rtlCol="0">
            <a:spAutoFit/>
          </a:bodyPr>
          <a:lstStyle/>
          <a:p>
            <a:r>
              <a:rPr lang="fr-FR" dirty="0">
                <a:solidFill>
                  <a:schemeClr val="bg1"/>
                </a:solidFill>
              </a:rPr>
              <a:t>1</a:t>
            </a:r>
          </a:p>
        </p:txBody>
      </p:sp>
      <p:sp>
        <p:nvSpPr>
          <p:cNvPr id="15" name="Rectangle 14">
            <a:extLst>
              <a:ext uri="{FF2B5EF4-FFF2-40B4-BE49-F238E27FC236}">
                <a16:creationId xmlns:a16="http://schemas.microsoft.com/office/drawing/2014/main" id="{17EE327B-E61C-4BC8-968E-60B70B085842}"/>
              </a:ext>
            </a:extLst>
          </p:cNvPr>
          <p:cNvSpPr/>
          <p:nvPr/>
        </p:nvSpPr>
        <p:spPr>
          <a:xfrm>
            <a:off x="22356408" y="15810585"/>
            <a:ext cx="633507" cy="1154932"/>
          </a:xfrm>
          <a:prstGeom prst="rect">
            <a:avLst/>
          </a:prstGeom>
        </p:spPr>
        <p:txBody>
          <a:bodyPr wrap="none">
            <a:spAutoFit/>
          </a:bodyPr>
          <a:lstStyle/>
          <a:p>
            <a:r>
              <a:rPr lang="fr-FR" dirty="0">
                <a:solidFill>
                  <a:schemeClr val="bg1"/>
                </a:solidFill>
              </a:rPr>
              <a:t>2</a:t>
            </a:r>
          </a:p>
        </p:txBody>
      </p:sp>
      <p:pic>
        <p:nvPicPr>
          <p:cNvPr id="17" name="Picture 16">
            <a:extLst>
              <a:ext uri="{FF2B5EF4-FFF2-40B4-BE49-F238E27FC236}">
                <a16:creationId xmlns:a16="http://schemas.microsoft.com/office/drawing/2014/main" id="{2375CECF-CC0E-47E4-96F0-C2F9DF62CB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05707" y="17616267"/>
            <a:ext cx="5436857" cy="4076514"/>
          </a:xfrm>
          <a:prstGeom prst="rect">
            <a:avLst/>
          </a:prstGeom>
        </p:spPr>
      </p:pic>
      <p:sp>
        <p:nvSpPr>
          <p:cNvPr id="18" name="Rectangle 17">
            <a:extLst>
              <a:ext uri="{FF2B5EF4-FFF2-40B4-BE49-F238E27FC236}">
                <a16:creationId xmlns:a16="http://schemas.microsoft.com/office/drawing/2014/main" id="{A2AE96BC-FE53-4E48-BD89-118D84FA045A}"/>
              </a:ext>
            </a:extLst>
          </p:cNvPr>
          <p:cNvSpPr/>
          <p:nvPr/>
        </p:nvSpPr>
        <p:spPr>
          <a:xfrm>
            <a:off x="16919029" y="20046069"/>
            <a:ext cx="633507" cy="1154932"/>
          </a:xfrm>
          <a:prstGeom prst="rect">
            <a:avLst/>
          </a:prstGeom>
        </p:spPr>
        <p:txBody>
          <a:bodyPr wrap="none">
            <a:spAutoFit/>
          </a:bodyPr>
          <a:lstStyle/>
          <a:p>
            <a:r>
              <a:rPr lang="fr-FR" dirty="0">
                <a:solidFill>
                  <a:schemeClr val="bg1"/>
                </a:solidFill>
              </a:rPr>
              <a:t>3</a:t>
            </a:r>
            <a:endParaRPr lang="fr-FR" dirty="0"/>
          </a:p>
        </p:txBody>
      </p:sp>
      <p:pic>
        <p:nvPicPr>
          <p:cNvPr id="24" name="Picture 23">
            <a:extLst>
              <a:ext uri="{FF2B5EF4-FFF2-40B4-BE49-F238E27FC236}">
                <a16:creationId xmlns:a16="http://schemas.microsoft.com/office/drawing/2014/main" id="{2CFDA5D6-EA4C-48F9-81AF-15F708B964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22804" y="17673946"/>
            <a:ext cx="6048895" cy="4020053"/>
          </a:xfrm>
          <a:prstGeom prst="rect">
            <a:avLst/>
          </a:prstGeom>
        </p:spPr>
      </p:pic>
      <p:sp>
        <p:nvSpPr>
          <p:cNvPr id="25" name="Rectangle 24">
            <a:extLst>
              <a:ext uri="{FF2B5EF4-FFF2-40B4-BE49-F238E27FC236}">
                <a16:creationId xmlns:a16="http://schemas.microsoft.com/office/drawing/2014/main" id="{6A977763-4E25-4B35-9237-3E59DEF191C3}"/>
              </a:ext>
            </a:extLst>
          </p:cNvPr>
          <p:cNvSpPr/>
          <p:nvPr/>
        </p:nvSpPr>
        <p:spPr>
          <a:xfrm>
            <a:off x="22319506" y="20138701"/>
            <a:ext cx="633507" cy="1154932"/>
          </a:xfrm>
          <a:prstGeom prst="rect">
            <a:avLst/>
          </a:prstGeom>
        </p:spPr>
        <p:txBody>
          <a:bodyPr wrap="none">
            <a:spAutoFit/>
          </a:bodyPr>
          <a:lstStyle/>
          <a:p>
            <a:r>
              <a:rPr lang="fr-FR" dirty="0">
                <a:solidFill>
                  <a:schemeClr val="bg1"/>
                </a:solidFill>
              </a:rPr>
              <a:t>4</a:t>
            </a:r>
            <a:endParaRPr lang="fr-FR" dirty="0"/>
          </a:p>
        </p:txBody>
      </p:sp>
      <p:pic>
        <p:nvPicPr>
          <p:cNvPr id="26" name="Picture 25">
            <a:extLst>
              <a:ext uri="{FF2B5EF4-FFF2-40B4-BE49-F238E27FC236}">
                <a16:creationId xmlns:a16="http://schemas.microsoft.com/office/drawing/2014/main" id="{1F4B8776-AA90-4D13-A47D-30CDB9031D4F}"/>
              </a:ext>
            </a:extLst>
          </p:cNvPr>
          <p:cNvPicPr>
            <a:picLocks noChangeAspect="1"/>
          </p:cNvPicPr>
          <p:nvPr/>
        </p:nvPicPr>
        <p:blipFill>
          <a:blip r:embed="rId7"/>
          <a:stretch>
            <a:fillRect/>
          </a:stretch>
        </p:blipFill>
        <p:spPr>
          <a:xfrm>
            <a:off x="2248174" y="30299809"/>
            <a:ext cx="11475524" cy="5878782"/>
          </a:xfrm>
          <a:prstGeom prst="rect">
            <a:avLst/>
          </a:prstGeom>
        </p:spPr>
      </p:pic>
    </p:spTree>
    <p:extLst>
      <p:ext uri="{BB962C8B-B14F-4D97-AF65-F5344CB8AC3E}">
        <p14:creationId xmlns:p14="http://schemas.microsoft.com/office/powerpoint/2010/main" val="3091136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281</TotalTime>
  <Words>424</Words>
  <Application>Microsoft Office PowerPoint</Application>
  <PresentationFormat>Custom</PresentationFormat>
  <Paragraphs>73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Cork-Line : une veste en liège alliant perfomance thermique et ergonomique d’un biomatériau </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COLVIN Kirstin</dc:creator>
  <cp:lastModifiedBy>Generic account for Communication Group</cp:lastModifiedBy>
  <cp:revision>44</cp:revision>
  <cp:lastPrinted>2014-01-27T07:04:17Z</cp:lastPrinted>
  <dcterms:created xsi:type="dcterms:W3CDTF">2014-01-24T13:02:11Z</dcterms:created>
  <dcterms:modified xsi:type="dcterms:W3CDTF">2025-05-06T13:38:15Z</dcterms:modified>
</cp:coreProperties>
</file>