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
  </p:notesMasterIdLst>
  <p:sldIdLst>
    <p:sldId id="256" r:id="rId2"/>
  </p:sldIdLst>
  <p:sldSz cx="30275213" cy="42803763"/>
  <p:notesSz cx="29260800" cy="413766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37" userDrawn="1">
          <p15:clr>
            <a:srgbClr val="A4A3A4"/>
          </p15:clr>
        </p15:guide>
        <p15:guide id="2" pos="9490" userDrawn="1">
          <p15:clr>
            <a:srgbClr val="A4A3A4"/>
          </p15:clr>
        </p15:guide>
        <p15:guide id="3" pos="668" userDrawn="1">
          <p15:clr>
            <a:srgbClr val="A4A3A4"/>
          </p15:clr>
        </p15:guide>
        <p15:guide id="4" pos="18403" userDrawn="1">
          <p15:clr>
            <a:srgbClr val="A4A3A4"/>
          </p15:clr>
        </p15:guide>
        <p15:guide id="5" pos="9785" userDrawn="1">
          <p15:clr>
            <a:srgbClr val="A4A3A4"/>
          </p15:clr>
        </p15:guide>
        <p15:guide id="6" pos="350" userDrawn="1">
          <p15:clr>
            <a:srgbClr val="A4A3A4"/>
          </p15:clr>
        </p15:guide>
        <p15:guide id="7" pos="18743" userDrawn="1">
          <p15:clr>
            <a:srgbClr val="A4A3A4"/>
          </p15:clr>
        </p15:guide>
        <p15:guide id="8" pos="2641" userDrawn="1">
          <p15:clr>
            <a:srgbClr val="A4A3A4"/>
          </p15:clr>
        </p15:guide>
        <p15:guide id="9" orient="horz" pos="2890" userDrawn="1">
          <p15:clr>
            <a:srgbClr val="A4A3A4"/>
          </p15:clr>
        </p15:guide>
        <p15:guide id="10" orient="horz" pos="7358" userDrawn="1">
          <p15:clr>
            <a:srgbClr val="A4A3A4"/>
          </p15:clr>
        </p15:guide>
        <p15:guide id="11" orient="horz" pos="3344" userDrawn="1">
          <p15:clr>
            <a:srgbClr val="A4A3A4"/>
          </p15:clr>
        </p15:guide>
        <p15:guide id="12" orient="horz" pos="26522" userDrawn="1">
          <p15:clr>
            <a:srgbClr val="A4A3A4"/>
          </p15:clr>
        </p15:guide>
        <p15:guide id="13" orient="horz" pos="243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25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autoAdjust="0"/>
  </p:normalViewPr>
  <p:slideViewPr>
    <p:cSldViewPr>
      <p:cViewPr>
        <p:scale>
          <a:sx n="32" d="100"/>
          <a:sy n="32" d="100"/>
        </p:scale>
        <p:origin x="-88" y="-4076"/>
      </p:cViewPr>
      <p:guideLst>
        <p:guide orient="horz" pos="4137"/>
        <p:guide pos="9490"/>
        <p:guide pos="668"/>
        <p:guide pos="18403"/>
        <p:guide pos="9785"/>
        <p:guide pos="350"/>
        <p:guide pos="18743"/>
        <p:guide pos="2641"/>
        <p:guide orient="horz" pos="2890"/>
        <p:guide orient="horz" pos="7358"/>
        <p:guide orient="horz" pos="3344"/>
        <p:guide orient="horz" pos="26522"/>
        <p:guide orient="horz" pos="24345"/>
      </p:guideLst>
    </p:cSldViewPr>
  </p:slideViewPr>
  <p:outlineViewPr>
    <p:cViewPr>
      <p:scale>
        <a:sx n="33" d="100"/>
        <a:sy n="33" d="100"/>
      </p:scale>
      <p:origin x="0" y="0"/>
    </p:cViewPr>
  </p:outlin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2679363" cy="20748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16575088" y="0"/>
            <a:ext cx="12679362" cy="2074863"/>
          </a:xfrm>
          <a:prstGeom prst="rect">
            <a:avLst/>
          </a:prstGeom>
        </p:spPr>
        <p:txBody>
          <a:bodyPr vert="horz" lIns="91440" tIns="45720" rIns="91440" bIns="45720" rtlCol="0"/>
          <a:lstStyle>
            <a:lvl1pPr algn="r">
              <a:defRPr sz="1200"/>
            </a:lvl1pPr>
          </a:lstStyle>
          <a:p>
            <a:fld id="{A18453DF-AAD6-4D03-AB84-49658D98A304}" type="datetimeFigureOut">
              <a:rPr lang="en-GB" smtClean="0"/>
              <a:pPr/>
              <a:t>06/05/2025</a:t>
            </a:fld>
            <a:endParaRPr lang="en-GB"/>
          </a:p>
        </p:txBody>
      </p:sp>
      <p:sp>
        <p:nvSpPr>
          <p:cNvPr id="4" name="Slide Image Placeholder 3"/>
          <p:cNvSpPr>
            <a:spLocks noGrp="1" noRot="1" noChangeAspect="1"/>
          </p:cNvSpPr>
          <p:nvPr>
            <p:ph type="sldImg" idx="2"/>
          </p:nvPr>
        </p:nvSpPr>
        <p:spPr>
          <a:xfrm>
            <a:off x="9691688" y="5172075"/>
            <a:ext cx="9877425" cy="139652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2925763" y="19912013"/>
            <a:ext cx="23409275" cy="162925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39301738"/>
            <a:ext cx="12679363" cy="207486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16575088" y="39301738"/>
            <a:ext cx="12679362" cy="2074862"/>
          </a:xfrm>
          <a:prstGeom prst="rect">
            <a:avLst/>
          </a:prstGeom>
        </p:spPr>
        <p:txBody>
          <a:bodyPr vert="horz" lIns="91440" tIns="45720" rIns="91440" bIns="45720" rtlCol="0" anchor="b"/>
          <a:lstStyle>
            <a:lvl1pPr algn="r">
              <a:defRPr sz="1200"/>
            </a:lvl1pPr>
          </a:lstStyle>
          <a:p>
            <a:fld id="{47D04D99-8DC6-42F8-AF30-42C049E512FB}" type="slidenum">
              <a:rPr lang="en-GB" smtClean="0"/>
              <a:pPr/>
              <a:t>‹#›</a:t>
            </a:fld>
            <a:endParaRPr lang="en-GB"/>
          </a:p>
        </p:txBody>
      </p:sp>
    </p:spTree>
    <p:extLst>
      <p:ext uri="{BB962C8B-B14F-4D97-AF65-F5344CB8AC3E}">
        <p14:creationId xmlns:p14="http://schemas.microsoft.com/office/powerpoint/2010/main" val="3861315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7D04D99-8DC6-42F8-AF30-42C049E512FB}" type="slidenum">
              <a:rPr lang="en-GB" smtClean="0"/>
              <a:pPr/>
              <a:t>1</a:t>
            </a:fld>
            <a:endParaRPr lang="en-GB"/>
          </a:p>
        </p:txBody>
      </p:sp>
    </p:spTree>
    <p:extLst>
      <p:ext uri="{BB962C8B-B14F-4D97-AF65-F5344CB8AC3E}">
        <p14:creationId xmlns:p14="http://schemas.microsoft.com/office/powerpoint/2010/main" val="39232867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auto">
          <a:xfrm>
            <a:off x="-16262" y="-19456"/>
            <a:ext cx="5324776" cy="5324776"/>
          </a:xfrm>
          <a:prstGeom prst="rect">
            <a:avLst/>
          </a:prstGeom>
          <a:solidFill>
            <a:srgbClr val="13257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474788"/>
            <a:endParaRPr lang="en-GB" sz="3000"/>
          </a:p>
        </p:txBody>
      </p:sp>
      <p:sp>
        <p:nvSpPr>
          <p:cNvPr id="8" name="Rectangle 6"/>
          <p:cNvSpPr>
            <a:spLocks noChangeArrowheads="1"/>
          </p:cNvSpPr>
          <p:nvPr userDrawn="1"/>
        </p:nvSpPr>
        <p:spPr bwMode="auto">
          <a:xfrm>
            <a:off x="5828472" y="-19455"/>
            <a:ext cx="24446741" cy="5325879"/>
          </a:xfrm>
          <a:prstGeom prst="rect">
            <a:avLst/>
          </a:prstGeom>
          <a:solidFill>
            <a:srgbClr val="132577"/>
          </a:solidFill>
          <a:ln>
            <a:noFill/>
          </a:ln>
          <a:effectLst/>
        </p:spPr>
        <p:txBody>
          <a:bodyPr wrap="none" anchor="ctr"/>
          <a:lstStyle/>
          <a:p>
            <a:endParaRPr lang="en-GB"/>
          </a:p>
        </p:txBody>
      </p:sp>
      <p:sp>
        <p:nvSpPr>
          <p:cNvPr id="9" name="Rectangle 8"/>
          <p:cNvSpPr/>
          <p:nvPr userDrawn="1"/>
        </p:nvSpPr>
        <p:spPr bwMode="auto">
          <a:xfrm>
            <a:off x="-16262" y="6547527"/>
            <a:ext cx="30291475" cy="5133274"/>
          </a:xfrm>
          <a:prstGeom prst="rect">
            <a:avLst/>
          </a:prstGeom>
          <a:solidFill>
            <a:srgbClr val="B7B9BA">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1474788"/>
            <a:endParaRPr lang="en-GB" sz="3000" dirty="0"/>
          </a:p>
        </p:txBody>
      </p:sp>
      <p:sp>
        <p:nvSpPr>
          <p:cNvPr id="10" name="Text Box 24"/>
          <p:cNvSpPr txBox="1">
            <a:spLocks noChangeArrowheads="1"/>
          </p:cNvSpPr>
          <p:nvPr userDrawn="1"/>
        </p:nvSpPr>
        <p:spPr bwMode="auto">
          <a:xfrm>
            <a:off x="985565" y="39501394"/>
            <a:ext cx="13457153" cy="2592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r>
              <a:rPr lang="en-GB" sz="3200" b="1" dirty="0">
                <a:solidFill>
                  <a:srgbClr val="132577"/>
                </a:solidFill>
              </a:rPr>
              <a:t>ESRF – The European Synchrotron </a:t>
            </a:r>
            <a:r>
              <a:rPr lang="en-GB" sz="3200" dirty="0">
                <a:solidFill>
                  <a:srgbClr val="132577"/>
                </a:solidFill>
              </a:rPr>
              <a:t>– CS 40220</a:t>
            </a:r>
          </a:p>
          <a:p>
            <a:r>
              <a:rPr lang="en-GB" sz="3200" dirty="0">
                <a:solidFill>
                  <a:srgbClr val="132577"/>
                </a:solidFill>
              </a:rPr>
              <a:t>38043 GRENOBLE </a:t>
            </a:r>
            <a:r>
              <a:rPr lang="en-GB" sz="3200" dirty="0" err="1">
                <a:solidFill>
                  <a:srgbClr val="132577"/>
                </a:solidFill>
              </a:rPr>
              <a:t>cedex</a:t>
            </a:r>
            <a:r>
              <a:rPr lang="en-GB" sz="3200" dirty="0">
                <a:solidFill>
                  <a:srgbClr val="132577"/>
                </a:solidFill>
              </a:rPr>
              <a:t>  9 –</a:t>
            </a:r>
            <a:r>
              <a:rPr lang="en-GB" sz="3200" baseline="0" dirty="0">
                <a:solidFill>
                  <a:srgbClr val="132577"/>
                </a:solidFill>
              </a:rPr>
              <a:t> </a:t>
            </a:r>
            <a:r>
              <a:rPr lang="en-GB" sz="3200" dirty="0">
                <a:solidFill>
                  <a:srgbClr val="132577"/>
                </a:solidFill>
              </a:rPr>
              <a:t>FRANCE – Tel +33 (0)4 76 88 20 00</a:t>
            </a:r>
          </a:p>
          <a:p>
            <a:endParaRPr lang="en-US" sz="3200" dirty="0">
              <a:solidFill>
                <a:srgbClr val="132577"/>
              </a:solidFill>
            </a:endParaRPr>
          </a:p>
          <a:p>
            <a:r>
              <a:rPr lang="en-US" sz="3200" b="1" dirty="0">
                <a:solidFill>
                  <a:srgbClr val="132577"/>
                </a:solidFill>
              </a:rPr>
              <a:t>Lycée </a:t>
            </a:r>
            <a:r>
              <a:rPr lang="en-US" sz="3200" b="1" dirty="0" err="1">
                <a:solidFill>
                  <a:srgbClr val="132577"/>
                </a:solidFill>
              </a:rPr>
              <a:t>Ambroise</a:t>
            </a:r>
            <a:r>
              <a:rPr lang="en-US" sz="3200" b="1" dirty="0">
                <a:solidFill>
                  <a:srgbClr val="132577"/>
                </a:solidFill>
              </a:rPr>
              <a:t> </a:t>
            </a:r>
            <a:r>
              <a:rPr lang="en-US" sz="3200" b="1" dirty="0" err="1">
                <a:solidFill>
                  <a:srgbClr val="132577"/>
                </a:solidFill>
              </a:rPr>
              <a:t>Croizat</a:t>
            </a:r>
            <a:r>
              <a:rPr lang="en-US" sz="3200" b="1" dirty="0">
                <a:solidFill>
                  <a:srgbClr val="132577"/>
                </a:solidFill>
              </a:rPr>
              <a:t> </a:t>
            </a:r>
            <a:r>
              <a:rPr lang="en-US" sz="3200" dirty="0">
                <a:solidFill>
                  <a:srgbClr val="132577"/>
                </a:solidFill>
              </a:rPr>
              <a:t>– 244, avenue de la </a:t>
            </a:r>
            <a:r>
              <a:rPr lang="en-US" sz="3200" dirty="0" err="1">
                <a:solidFill>
                  <a:srgbClr val="132577"/>
                </a:solidFill>
              </a:rPr>
              <a:t>Libération</a:t>
            </a:r>
            <a:endParaRPr lang="en-US" sz="3200" dirty="0">
              <a:solidFill>
                <a:srgbClr val="132577"/>
              </a:solidFill>
            </a:endParaRPr>
          </a:p>
          <a:p>
            <a:r>
              <a:rPr lang="en-US" sz="3200" dirty="0">
                <a:solidFill>
                  <a:srgbClr val="132577"/>
                </a:solidFill>
              </a:rPr>
              <a:t>73600 MOÛTIERS – FRANCE – Tel +33 (0)4 79 24 21 77</a:t>
            </a:r>
            <a:endParaRPr lang="en-GB" sz="3200" dirty="0">
              <a:solidFill>
                <a:srgbClr val="132577"/>
              </a:solidFill>
            </a:endParaRPr>
          </a:p>
        </p:txBody>
      </p:sp>
      <p:cxnSp>
        <p:nvCxnSpPr>
          <p:cNvPr id="11" name="Straight Connector 10"/>
          <p:cNvCxnSpPr/>
          <p:nvPr userDrawn="1"/>
        </p:nvCxnSpPr>
        <p:spPr>
          <a:xfrm>
            <a:off x="591990" y="38611793"/>
            <a:ext cx="29163240" cy="72008"/>
          </a:xfrm>
          <a:prstGeom prst="line">
            <a:avLst/>
          </a:prstGeom>
          <a:ln>
            <a:solidFill>
              <a:srgbClr val="132577"/>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0355" y="453699"/>
            <a:ext cx="3411542" cy="4343872"/>
          </a:xfrm>
          <a:prstGeom prst="rect">
            <a:avLst/>
          </a:prstGeom>
        </p:spPr>
      </p:pic>
      <p:pic>
        <p:nvPicPr>
          <p:cNvPr id="15" name="Picture 14" descr="logo-s@s.png"/>
          <p:cNvPicPr>
            <a:picLocks noChangeAspect="1"/>
          </p:cNvPicPr>
          <p:nvPr userDrawn="1"/>
        </p:nvPicPr>
        <p:blipFill>
          <a:blip r:embed="rId3" cstate="print"/>
          <a:stretch>
            <a:fillRect/>
          </a:stretch>
        </p:blipFill>
        <p:spPr>
          <a:xfrm>
            <a:off x="15605658" y="38935829"/>
            <a:ext cx="3033946" cy="3723918"/>
          </a:xfrm>
          <a:prstGeom prst="rect">
            <a:avLst/>
          </a:prstGeom>
        </p:spPr>
      </p:pic>
      <p:pic>
        <p:nvPicPr>
          <p:cNvPr id="3" name="Picture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802544" y="39619974"/>
            <a:ext cx="2870922" cy="2355628"/>
          </a:xfrm>
          <a:prstGeom prst="rect">
            <a:avLst/>
          </a:prstGeom>
        </p:spPr>
      </p:pic>
      <p:pic>
        <p:nvPicPr>
          <p:cNvPr id="13" name="Pictur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836406" y="39708560"/>
            <a:ext cx="3849976" cy="2178457"/>
          </a:xfrm>
          <a:prstGeom prst="rect">
            <a:avLst/>
          </a:prstGeom>
        </p:spPr>
      </p:pic>
    </p:spTree>
    <p:extLst>
      <p:ext uri="{BB962C8B-B14F-4D97-AF65-F5344CB8AC3E}">
        <p14:creationId xmlns:p14="http://schemas.microsoft.com/office/powerpoint/2010/main" val="30282312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07"/>
            <a:ext cx="26112371" cy="8273416"/>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2081421" y="39672750"/>
            <a:ext cx="6811923" cy="2278904"/>
          </a:xfrm>
          <a:prstGeom prst="rect">
            <a:avLst/>
          </a:prstGeom>
        </p:spPr>
        <p:txBody>
          <a:bodyPr vert="horz" lIns="91440" tIns="45720" rIns="91440" bIns="45720" rtlCol="0" anchor="ctr"/>
          <a:lstStyle>
            <a:lvl1pPr algn="l">
              <a:defRPr sz="2980">
                <a:solidFill>
                  <a:schemeClr val="tx1">
                    <a:tint val="75000"/>
                  </a:schemeClr>
                </a:solidFill>
              </a:defRPr>
            </a:lvl1pPr>
          </a:lstStyle>
          <a:p>
            <a:fld id="{AF45645B-D043-4DEE-B0F8-7E54001E09A0}" type="datetimeFigureOut">
              <a:rPr lang="en-GB" smtClean="0"/>
              <a:pPr/>
              <a:t>06/05/2025</a:t>
            </a:fld>
            <a:endParaRPr lang="en-GB"/>
          </a:p>
        </p:txBody>
      </p:sp>
      <p:sp>
        <p:nvSpPr>
          <p:cNvPr id="5" name="Footer Placeholder 4"/>
          <p:cNvSpPr>
            <a:spLocks noGrp="1"/>
          </p:cNvSpPr>
          <p:nvPr>
            <p:ph type="ftr" sz="quarter" idx="3"/>
          </p:nvPr>
        </p:nvSpPr>
        <p:spPr>
          <a:xfrm>
            <a:off x="10028665" y="39672750"/>
            <a:ext cx="10217884" cy="2278904"/>
          </a:xfrm>
          <a:prstGeom prst="rect">
            <a:avLst/>
          </a:prstGeom>
        </p:spPr>
        <p:txBody>
          <a:bodyPr vert="horz" lIns="91440" tIns="45720" rIns="91440" bIns="45720" rtlCol="0" anchor="ctr"/>
          <a:lstStyle>
            <a:lvl1pPr algn="ctr">
              <a:defRPr sz="298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381869" y="39672750"/>
            <a:ext cx="6811923" cy="2278904"/>
          </a:xfrm>
          <a:prstGeom prst="rect">
            <a:avLst/>
          </a:prstGeom>
        </p:spPr>
        <p:txBody>
          <a:bodyPr vert="horz" lIns="91440" tIns="45720" rIns="91440" bIns="45720" rtlCol="0" anchor="ctr"/>
          <a:lstStyle>
            <a:lvl1pPr algn="r">
              <a:defRPr sz="2980">
                <a:solidFill>
                  <a:schemeClr val="tx1">
                    <a:tint val="75000"/>
                  </a:schemeClr>
                </a:solidFill>
              </a:defRPr>
            </a:lvl1pPr>
          </a:lstStyle>
          <a:p>
            <a:fld id="{B53E1617-1F54-459E-BD4A-FD3EC4686F89}" type="slidenum">
              <a:rPr lang="en-GB" smtClean="0"/>
              <a:pPr/>
              <a:t>‹#›</a:t>
            </a:fld>
            <a:endParaRPr lang="en-GB"/>
          </a:p>
        </p:txBody>
      </p:sp>
    </p:spTree>
    <p:extLst>
      <p:ext uri="{BB962C8B-B14F-4D97-AF65-F5344CB8AC3E}">
        <p14:creationId xmlns:p14="http://schemas.microsoft.com/office/powerpoint/2010/main" val="2325081520"/>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2270638" rtl="0" eaLnBrk="1" latinLnBrk="0" hangingPunct="1">
        <a:lnSpc>
          <a:spcPct val="90000"/>
        </a:lnSpc>
        <a:spcBef>
          <a:spcPct val="0"/>
        </a:spcBef>
        <a:buNone/>
        <a:defRPr sz="10926" kern="1200">
          <a:solidFill>
            <a:schemeClr val="tx1"/>
          </a:solidFill>
          <a:latin typeface="+mj-lt"/>
          <a:ea typeface="+mj-ea"/>
          <a:cs typeface="+mj-cs"/>
        </a:defRPr>
      </a:lvl1pPr>
    </p:titleStyle>
    <p:bodyStyle>
      <a:lvl1pPr marL="567660" indent="-567660" algn="l" defTabSz="2270638" rtl="0" eaLnBrk="1" latinLnBrk="0" hangingPunct="1">
        <a:lnSpc>
          <a:spcPct val="90000"/>
        </a:lnSpc>
        <a:spcBef>
          <a:spcPts val="2483"/>
        </a:spcBef>
        <a:buFont typeface="Arial" panose="020B0604020202020204" pitchFamily="34" charset="0"/>
        <a:buChar char="•"/>
        <a:defRPr sz="6953" kern="1200">
          <a:solidFill>
            <a:schemeClr val="tx1"/>
          </a:solidFill>
          <a:latin typeface="+mn-lt"/>
          <a:ea typeface="+mn-ea"/>
          <a:cs typeface="+mn-cs"/>
        </a:defRPr>
      </a:lvl1pPr>
      <a:lvl2pPr marL="1702979" indent="-567660" algn="l" defTabSz="2270638" rtl="0" eaLnBrk="1" latinLnBrk="0" hangingPunct="1">
        <a:lnSpc>
          <a:spcPct val="90000"/>
        </a:lnSpc>
        <a:spcBef>
          <a:spcPts val="1242"/>
        </a:spcBef>
        <a:buFont typeface="Arial" panose="020B0604020202020204" pitchFamily="34" charset="0"/>
        <a:buChar char="•"/>
        <a:defRPr sz="5960" kern="1200">
          <a:solidFill>
            <a:schemeClr val="tx1"/>
          </a:solidFill>
          <a:latin typeface="+mn-lt"/>
          <a:ea typeface="+mn-ea"/>
          <a:cs typeface="+mn-cs"/>
        </a:defRPr>
      </a:lvl2pPr>
      <a:lvl3pPr marL="2838298" indent="-567660" algn="l" defTabSz="2270638" rtl="0" eaLnBrk="1" latinLnBrk="0" hangingPunct="1">
        <a:lnSpc>
          <a:spcPct val="90000"/>
        </a:lnSpc>
        <a:spcBef>
          <a:spcPts val="1242"/>
        </a:spcBef>
        <a:buFont typeface="Arial" panose="020B0604020202020204" pitchFamily="34" charset="0"/>
        <a:buChar char="•"/>
        <a:defRPr sz="4966" kern="1200">
          <a:solidFill>
            <a:schemeClr val="tx1"/>
          </a:solidFill>
          <a:latin typeface="+mn-lt"/>
          <a:ea typeface="+mn-ea"/>
          <a:cs typeface="+mn-cs"/>
        </a:defRPr>
      </a:lvl3pPr>
      <a:lvl4pPr marL="3973617"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4pPr>
      <a:lvl5pPr marL="5108936"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5pPr>
      <a:lvl6pPr marL="6244255"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6pPr>
      <a:lvl7pPr marL="7379574"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7pPr>
      <a:lvl8pPr marL="8514893"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8pPr>
      <a:lvl9pPr marL="9650212"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9pPr>
    </p:bodyStyle>
    <p:otherStyle>
      <a:defPPr>
        <a:defRPr lang="en-US"/>
      </a:defPPr>
      <a:lvl1pPr marL="0" algn="l" defTabSz="2270638" rtl="0" eaLnBrk="1" latinLnBrk="0" hangingPunct="1">
        <a:defRPr sz="4470" kern="1200">
          <a:solidFill>
            <a:schemeClr val="tx1"/>
          </a:solidFill>
          <a:latin typeface="+mn-lt"/>
          <a:ea typeface="+mn-ea"/>
          <a:cs typeface="+mn-cs"/>
        </a:defRPr>
      </a:lvl1pPr>
      <a:lvl2pPr marL="1135319" algn="l" defTabSz="2270638" rtl="0" eaLnBrk="1" latinLnBrk="0" hangingPunct="1">
        <a:defRPr sz="4470" kern="1200">
          <a:solidFill>
            <a:schemeClr val="tx1"/>
          </a:solidFill>
          <a:latin typeface="+mn-lt"/>
          <a:ea typeface="+mn-ea"/>
          <a:cs typeface="+mn-cs"/>
        </a:defRPr>
      </a:lvl2pPr>
      <a:lvl3pPr marL="2270638" algn="l" defTabSz="2270638" rtl="0" eaLnBrk="1" latinLnBrk="0" hangingPunct="1">
        <a:defRPr sz="4470" kern="1200">
          <a:solidFill>
            <a:schemeClr val="tx1"/>
          </a:solidFill>
          <a:latin typeface="+mn-lt"/>
          <a:ea typeface="+mn-ea"/>
          <a:cs typeface="+mn-cs"/>
        </a:defRPr>
      </a:lvl3pPr>
      <a:lvl4pPr marL="3405957" algn="l" defTabSz="2270638" rtl="0" eaLnBrk="1" latinLnBrk="0" hangingPunct="1">
        <a:defRPr sz="4470" kern="1200">
          <a:solidFill>
            <a:schemeClr val="tx1"/>
          </a:solidFill>
          <a:latin typeface="+mn-lt"/>
          <a:ea typeface="+mn-ea"/>
          <a:cs typeface="+mn-cs"/>
        </a:defRPr>
      </a:lvl4pPr>
      <a:lvl5pPr marL="4541276" algn="l" defTabSz="2270638" rtl="0" eaLnBrk="1" latinLnBrk="0" hangingPunct="1">
        <a:defRPr sz="4470" kern="1200">
          <a:solidFill>
            <a:schemeClr val="tx1"/>
          </a:solidFill>
          <a:latin typeface="+mn-lt"/>
          <a:ea typeface="+mn-ea"/>
          <a:cs typeface="+mn-cs"/>
        </a:defRPr>
      </a:lvl5pPr>
      <a:lvl6pPr marL="5676595" algn="l" defTabSz="2270638" rtl="0" eaLnBrk="1" latinLnBrk="0" hangingPunct="1">
        <a:defRPr sz="4470" kern="1200">
          <a:solidFill>
            <a:schemeClr val="tx1"/>
          </a:solidFill>
          <a:latin typeface="+mn-lt"/>
          <a:ea typeface="+mn-ea"/>
          <a:cs typeface="+mn-cs"/>
        </a:defRPr>
      </a:lvl6pPr>
      <a:lvl7pPr marL="6811914" algn="l" defTabSz="2270638" rtl="0" eaLnBrk="1" latinLnBrk="0" hangingPunct="1">
        <a:defRPr sz="4470" kern="1200">
          <a:solidFill>
            <a:schemeClr val="tx1"/>
          </a:solidFill>
          <a:latin typeface="+mn-lt"/>
          <a:ea typeface="+mn-ea"/>
          <a:cs typeface="+mn-cs"/>
        </a:defRPr>
      </a:lvl7pPr>
      <a:lvl8pPr marL="7947233" algn="l" defTabSz="2270638" rtl="0" eaLnBrk="1" latinLnBrk="0" hangingPunct="1">
        <a:defRPr sz="4470" kern="1200">
          <a:solidFill>
            <a:schemeClr val="tx1"/>
          </a:solidFill>
          <a:latin typeface="+mn-lt"/>
          <a:ea typeface="+mn-ea"/>
          <a:cs typeface="+mn-cs"/>
        </a:defRPr>
      </a:lvl8pPr>
      <a:lvl9pPr marL="9082552" algn="l" defTabSz="2270638" rtl="0" eaLnBrk="1" latinLnBrk="0" hangingPunct="1">
        <a:defRPr sz="447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ctrTitle" idx="4294967295"/>
          </p:nvPr>
        </p:nvSpPr>
        <p:spPr>
          <a:xfrm>
            <a:off x="6571436" y="693672"/>
            <a:ext cx="23183794" cy="3385370"/>
          </a:xfrm>
          <a:noFill/>
        </p:spPr>
        <p:txBody>
          <a:bodyPr>
            <a:normAutofit/>
          </a:bodyPr>
          <a:lstStyle/>
          <a:p>
            <a:pPr algn="ctr"/>
            <a:r>
              <a:rPr lang="en-GB" sz="8000" b="1" dirty="0">
                <a:solidFill>
                  <a:schemeClr val="bg1"/>
                </a:solidFill>
                <a:latin typeface="Arial" panose="020B0604020202020204" pitchFamily="34" charset="0"/>
                <a:cs typeface="Arial" panose="020B0604020202020204" pitchFamily="34" charset="0"/>
              </a:rPr>
              <a:t>Une affaire </a:t>
            </a:r>
            <a:r>
              <a:rPr lang="fr-FR" sz="8000" b="1" dirty="0">
                <a:solidFill>
                  <a:schemeClr val="bg1"/>
                </a:solidFill>
                <a:latin typeface="Arial" panose="020B0604020202020204" pitchFamily="34" charset="0"/>
                <a:cs typeface="Arial" panose="020B0604020202020204" pitchFamily="34" charset="0"/>
              </a:rPr>
              <a:t>mystérieuse</a:t>
            </a:r>
            <a:r>
              <a:rPr lang="en-GB" sz="8000" b="1" dirty="0">
                <a:solidFill>
                  <a:schemeClr val="bg1"/>
                </a:solidFill>
                <a:latin typeface="Arial" panose="020B0604020202020204" pitchFamily="34" charset="0"/>
                <a:cs typeface="Arial" panose="020B0604020202020204" pitchFamily="34" charset="0"/>
              </a:rPr>
              <a:t> : étude de </a:t>
            </a:r>
            <a:r>
              <a:rPr lang="en-GB" sz="8000" b="1" dirty="0" err="1">
                <a:solidFill>
                  <a:schemeClr val="bg1"/>
                </a:solidFill>
                <a:latin typeface="Arial" panose="020B0604020202020204" pitchFamily="34" charset="0"/>
                <a:cs typeface="Arial" panose="020B0604020202020204" pitchFamily="34" charset="0"/>
              </a:rPr>
              <a:t>l’interférence</a:t>
            </a:r>
            <a:r>
              <a:rPr lang="en-GB" sz="8000" b="1" dirty="0">
                <a:solidFill>
                  <a:schemeClr val="bg1"/>
                </a:solidFill>
                <a:latin typeface="Arial" panose="020B0604020202020204" pitchFamily="34" charset="0"/>
                <a:cs typeface="Arial" panose="020B0604020202020204" pitchFamily="34" charset="0"/>
              </a:rPr>
              <a:t> d’un </a:t>
            </a:r>
            <a:r>
              <a:rPr lang="fr-FR" sz="8000" b="1" dirty="0">
                <a:solidFill>
                  <a:schemeClr val="bg1"/>
                </a:solidFill>
                <a:latin typeface="Arial" panose="020B0604020202020204" pitchFamily="34" charset="0"/>
                <a:cs typeface="Arial" panose="020B0604020202020204" pitchFamily="34" charset="0"/>
              </a:rPr>
              <a:t>extrait</a:t>
            </a:r>
            <a:r>
              <a:rPr lang="en-GB" sz="8000" b="1" dirty="0">
                <a:solidFill>
                  <a:schemeClr val="bg1"/>
                </a:solidFill>
                <a:latin typeface="Arial" panose="020B0604020202020204" pitchFamily="34" charset="0"/>
                <a:cs typeface="Arial" panose="020B0604020202020204" pitchFamily="34" charset="0"/>
              </a:rPr>
              <a:t> de support de stockage</a:t>
            </a:r>
          </a:p>
        </p:txBody>
      </p:sp>
      <p:sp>
        <p:nvSpPr>
          <p:cNvPr id="9" name="Rectangle 3"/>
          <p:cNvSpPr>
            <a:spLocks noGrp="1" noChangeArrowheads="1"/>
          </p:cNvSpPr>
          <p:nvPr>
            <p:ph type="subTitle" idx="4294967295"/>
          </p:nvPr>
        </p:nvSpPr>
        <p:spPr>
          <a:xfrm>
            <a:off x="591990" y="7236316"/>
            <a:ext cx="29163240" cy="3472377"/>
          </a:xfrm>
        </p:spPr>
        <p:txBody>
          <a:bodyPr>
            <a:noAutofit/>
          </a:bodyPr>
          <a:lstStyle/>
          <a:p>
            <a:pPr marL="566738" indent="652463">
              <a:buNone/>
            </a:pPr>
            <a:r>
              <a:rPr lang="fr-FR" sz="4800" dirty="0">
                <a:solidFill>
                  <a:srgbClr val="132577"/>
                </a:solidFill>
                <a:latin typeface="Arial" panose="020B0604020202020204" pitchFamily="34" charset="0"/>
                <a:cs typeface="Arial" panose="020B0604020202020204" pitchFamily="34" charset="0"/>
              </a:rPr>
              <a:t>À la demande du MI6 nous avons utilisé la diffraction et les interférences pour identifier un extrait de disque de stockage avec les longueurs caractéristiques de différents disques. Pour ce faire, nous avons fait passer un laser à travers l’extrait pour déterminer l’interfrange. Nous avons alors effectué une série de calculs afin d’obtenir la longueur totale du disque. En comparant nos résultats avec une base de données, nous avons décrété qu’il s’agissait d’un CD.</a:t>
            </a:r>
          </a:p>
        </p:txBody>
      </p:sp>
      <p:sp>
        <p:nvSpPr>
          <p:cNvPr id="7" name="Text Box 28"/>
          <p:cNvSpPr txBox="1">
            <a:spLocks noChangeArrowheads="1"/>
          </p:cNvSpPr>
          <p:nvPr/>
        </p:nvSpPr>
        <p:spPr bwMode="auto">
          <a:xfrm>
            <a:off x="6492915" y="4191470"/>
            <a:ext cx="22508791" cy="68457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r>
              <a:rPr lang="en-US" sz="3600" dirty="0">
                <a:solidFill>
                  <a:schemeClr val="bg1"/>
                </a:solidFill>
              </a:rPr>
              <a:t>Auteurs : </a:t>
            </a:r>
            <a:r>
              <a:rPr lang="en-US" sz="3600" dirty="0" err="1">
                <a:solidFill>
                  <a:schemeClr val="bg1"/>
                </a:solidFill>
              </a:rPr>
              <a:t>Madie</a:t>
            </a:r>
            <a:r>
              <a:rPr lang="en-US" sz="3600" dirty="0">
                <a:solidFill>
                  <a:schemeClr val="bg1"/>
                </a:solidFill>
              </a:rPr>
              <a:t> DUFOUR FORT, </a:t>
            </a:r>
            <a:r>
              <a:rPr lang="en-US" sz="3600" dirty="0" err="1">
                <a:solidFill>
                  <a:schemeClr val="bg1"/>
                </a:solidFill>
              </a:rPr>
              <a:t>Cyprien</a:t>
            </a:r>
            <a:r>
              <a:rPr lang="en-US" sz="3600" dirty="0">
                <a:solidFill>
                  <a:schemeClr val="bg1"/>
                </a:solidFill>
              </a:rPr>
              <a:t> METZGER, </a:t>
            </a:r>
            <a:r>
              <a:rPr lang="en-US" sz="3600" dirty="0" err="1">
                <a:solidFill>
                  <a:schemeClr val="bg1"/>
                </a:solidFill>
              </a:rPr>
              <a:t>Mael</a:t>
            </a:r>
            <a:r>
              <a:rPr lang="en-US" sz="3600" dirty="0">
                <a:solidFill>
                  <a:schemeClr val="bg1"/>
                </a:solidFill>
              </a:rPr>
              <a:t> NAVINER, Lorenzo SERRES</a:t>
            </a:r>
            <a:endParaRPr lang="en-GB" sz="3600" dirty="0">
              <a:solidFill>
                <a:schemeClr val="bg1"/>
              </a:solidFill>
            </a:endParaRPr>
          </a:p>
        </p:txBody>
      </p:sp>
      <mc:AlternateContent xmlns:mc="http://schemas.openxmlformats.org/markup-compatibility/2006">
        <mc:Choice xmlns:a14="http://schemas.microsoft.com/office/drawing/2010/main" Requires="a14">
          <p:sp>
            <p:nvSpPr>
              <p:cNvPr id="11" name="Text Box 4"/>
              <p:cNvSpPr txBox="1">
                <a:spLocks noChangeArrowheads="1"/>
              </p:cNvSpPr>
              <p:nvPr/>
            </p:nvSpPr>
            <p:spPr bwMode="auto">
              <a:xfrm>
                <a:off x="985565" y="12976149"/>
                <a:ext cx="14079810" cy="2325062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pPr>
                  <a:spcBef>
                    <a:spcPct val="50000"/>
                  </a:spcBef>
                </a:pPr>
                <a:r>
                  <a:rPr lang="en-GB" sz="4000" b="1" dirty="0">
                    <a:solidFill>
                      <a:srgbClr val="132577"/>
                    </a:solidFill>
                    <a:cs typeface="Arial" panose="020B0604020202020204" pitchFamily="34" charset="0"/>
                  </a:rPr>
                  <a:t>Introduction</a:t>
                </a:r>
              </a:p>
              <a:p>
                <a:pPr>
                  <a:spcBef>
                    <a:spcPct val="50000"/>
                  </a:spcBef>
                </a:pPr>
                <a:r>
                  <a:rPr lang="fr-FR" sz="3600" dirty="0">
                    <a:cs typeface="Arial" panose="020B0604020202020204" pitchFamily="34" charset="0"/>
                  </a:rPr>
                  <a:t>Nous avons été contactés par le bureau du MI6 à Londres, qui nous a chargé de déterminer la nature d’un disque de stockage afin qu’il soit décrypté. Notre groupe, composé de scientifiques réputés et aguerris, s’est préparé au préalable en étudiant les phénomènes d’interférence et de diffraction. Après recensement des différents types de support de stockage se présentant sous la forme de disques, nous nous sommes demandés : le support est-il un CD, un DVD ou un Blu-ray ? </a:t>
                </a:r>
              </a:p>
              <a:p>
                <a:pPr>
                  <a:spcBef>
                    <a:spcPct val="50000"/>
                  </a:spcBef>
                </a:pPr>
                <a:r>
                  <a:rPr lang="en-GB" sz="4000" b="1" dirty="0" err="1">
                    <a:solidFill>
                      <a:srgbClr val="132577"/>
                    </a:solidFill>
                    <a:cs typeface="Arial" panose="020B0604020202020204" pitchFamily="34" charset="0"/>
                  </a:rPr>
                  <a:t>Méthode</a:t>
                </a:r>
                <a:endParaRPr lang="en-GB" sz="4000" b="1" dirty="0">
                  <a:solidFill>
                    <a:srgbClr val="132577"/>
                  </a:solidFill>
                  <a:cs typeface="Arial" panose="020B0604020202020204" pitchFamily="34" charset="0"/>
                </a:endParaRPr>
              </a:p>
              <a:p>
                <a:pPr>
                  <a:spcBef>
                    <a:spcPct val="50000"/>
                  </a:spcBef>
                </a:pPr>
                <a:r>
                  <a:rPr lang="en-US" sz="4000" dirty="0">
                    <a:cs typeface="Arial" panose="020B0604020202020204" pitchFamily="34" charset="0"/>
                  </a:rPr>
                  <a:t>Dans le cadre de </a:t>
                </a:r>
                <a:r>
                  <a:rPr lang="fr-FR" sz="4000" dirty="0">
                    <a:cs typeface="Arial" panose="020B0604020202020204" pitchFamily="34" charset="0"/>
                  </a:rPr>
                  <a:t>notre</a:t>
                </a:r>
                <a:r>
                  <a:rPr lang="en-US" sz="4000" dirty="0">
                    <a:cs typeface="Arial" panose="020B0604020202020204" pitchFamily="34" charset="0"/>
                  </a:rPr>
                  <a:t> </a:t>
                </a:r>
                <a:r>
                  <a:rPr lang="en-US" sz="4000" dirty="0" err="1">
                    <a:cs typeface="Arial" panose="020B0604020202020204" pitchFamily="34" charset="0"/>
                  </a:rPr>
                  <a:t>expérience</a:t>
                </a:r>
                <a:r>
                  <a:rPr lang="en-US" sz="4000" dirty="0">
                    <a:cs typeface="Arial" panose="020B0604020202020204" pitchFamily="34" charset="0"/>
                  </a:rPr>
                  <a:t>, nous </a:t>
                </a:r>
                <a:r>
                  <a:rPr lang="en-US" sz="4000" dirty="0" err="1">
                    <a:cs typeface="Arial" panose="020B0604020202020204" pitchFamily="34" charset="0"/>
                  </a:rPr>
                  <a:t>disposions</a:t>
                </a:r>
                <a:r>
                  <a:rPr lang="en-US" sz="4000" dirty="0">
                    <a:cs typeface="Arial" panose="020B0604020202020204" pitchFamily="34" charset="0"/>
                  </a:rPr>
                  <a:t> d’un laser de longueur </a:t>
                </a:r>
                <a:r>
                  <a:rPr lang="en-US" sz="4000" dirty="0" err="1">
                    <a:cs typeface="Arial" panose="020B0604020202020204" pitchFamily="34" charset="0"/>
                  </a:rPr>
                  <a:t>d’onde</a:t>
                </a:r>
                <a:r>
                  <a:rPr lang="en-US" sz="4000" dirty="0">
                    <a:cs typeface="Arial" panose="020B0604020202020204" pitchFamily="34" charset="0"/>
                  </a:rPr>
                  <a:t> 532 nm, d’un banc </a:t>
                </a:r>
                <a:r>
                  <a:rPr lang="en-US" sz="4000" dirty="0" err="1">
                    <a:cs typeface="Arial" panose="020B0604020202020204" pitchFamily="34" charset="0"/>
                  </a:rPr>
                  <a:t>optique</a:t>
                </a:r>
                <a:r>
                  <a:rPr lang="en-US" sz="4000" dirty="0">
                    <a:cs typeface="Arial" panose="020B0604020202020204" pitchFamily="34" charset="0"/>
                  </a:rPr>
                  <a:t> </a:t>
                </a:r>
                <a:r>
                  <a:rPr lang="en-US" sz="4000" dirty="0" err="1">
                    <a:cs typeface="Arial" panose="020B0604020202020204" pitchFamily="34" charset="0"/>
                  </a:rPr>
                  <a:t>gradué</a:t>
                </a:r>
                <a:r>
                  <a:rPr lang="en-US" sz="4000" dirty="0">
                    <a:cs typeface="Arial" panose="020B0604020202020204" pitchFamily="34" charset="0"/>
                  </a:rPr>
                  <a:t>, d’un </a:t>
                </a:r>
                <a:r>
                  <a:rPr lang="en-US" sz="4000" dirty="0" err="1">
                    <a:cs typeface="Arial" panose="020B0604020202020204" pitchFamily="34" charset="0"/>
                  </a:rPr>
                  <a:t>extrait</a:t>
                </a:r>
                <a:r>
                  <a:rPr lang="en-US" sz="4000" dirty="0">
                    <a:cs typeface="Arial" panose="020B0604020202020204" pitchFamily="34" charset="0"/>
                  </a:rPr>
                  <a:t> de support de stockage (</a:t>
                </a:r>
                <a:r>
                  <a:rPr lang="en-US" sz="4000" b="1" dirty="0" err="1">
                    <a:cs typeface="Arial" panose="020B0604020202020204" pitchFamily="34" charset="0"/>
                  </a:rPr>
                  <a:t>voir</a:t>
                </a:r>
                <a:r>
                  <a:rPr lang="en-US" sz="4000" b="1" dirty="0">
                    <a:cs typeface="Arial" panose="020B0604020202020204" pitchFamily="34" charset="0"/>
                  </a:rPr>
                  <a:t> figure ci-</a:t>
                </a:r>
                <a:r>
                  <a:rPr lang="en-US" sz="4000" b="1" dirty="0" err="1">
                    <a:cs typeface="Arial" panose="020B0604020202020204" pitchFamily="34" charset="0"/>
                  </a:rPr>
                  <a:t>contre</a:t>
                </a:r>
                <a:r>
                  <a:rPr lang="en-US" sz="4000" dirty="0">
                    <a:cs typeface="Arial" panose="020B0604020202020204" pitchFamily="34" charset="0"/>
                  </a:rPr>
                  <a:t>) </a:t>
                </a:r>
                <a:r>
                  <a:rPr lang="en-US" sz="4000" dirty="0" err="1">
                    <a:cs typeface="Arial" panose="020B0604020202020204" pitchFamily="34" charset="0"/>
                  </a:rPr>
                  <a:t>ainsi</a:t>
                </a:r>
                <a:r>
                  <a:rPr lang="en-US" sz="4000" dirty="0">
                    <a:cs typeface="Arial" panose="020B0604020202020204" pitchFamily="34" charset="0"/>
                  </a:rPr>
                  <a:t> que d’un </a:t>
                </a:r>
                <a:r>
                  <a:rPr lang="en-US" sz="4000" dirty="0" err="1">
                    <a:cs typeface="Arial" panose="020B0604020202020204" pitchFamily="34" charset="0"/>
                  </a:rPr>
                  <a:t>écran</a:t>
                </a:r>
                <a:r>
                  <a:rPr lang="en-US" sz="4000" dirty="0">
                    <a:cs typeface="Arial" panose="020B0604020202020204" pitchFamily="34" charset="0"/>
                  </a:rPr>
                  <a:t> (</a:t>
                </a:r>
                <a:r>
                  <a:rPr lang="en-US" sz="4000" b="1" dirty="0" err="1">
                    <a:cs typeface="Arial" panose="020B0604020202020204" pitchFamily="34" charset="0"/>
                  </a:rPr>
                  <a:t>voir</a:t>
                </a:r>
                <a:r>
                  <a:rPr lang="en-US" sz="4000" b="1" dirty="0">
                    <a:cs typeface="Arial" panose="020B0604020202020204" pitchFamily="34" charset="0"/>
                  </a:rPr>
                  <a:t> montage sur </a:t>
                </a:r>
                <a:r>
                  <a:rPr lang="en-US" sz="4000" b="1" dirty="0" err="1">
                    <a:cs typeface="Arial" panose="020B0604020202020204" pitchFamily="34" charset="0"/>
                  </a:rPr>
                  <a:t>photographie</a:t>
                </a:r>
                <a:r>
                  <a:rPr lang="en-US" sz="4000" b="1" dirty="0">
                    <a:cs typeface="Arial" panose="020B0604020202020204" pitchFamily="34" charset="0"/>
                  </a:rPr>
                  <a:t> ci-</a:t>
                </a:r>
                <a:r>
                  <a:rPr lang="en-US" sz="4000" b="1" dirty="0" err="1">
                    <a:cs typeface="Arial" panose="020B0604020202020204" pitchFamily="34" charset="0"/>
                  </a:rPr>
                  <a:t>contre</a:t>
                </a:r>
                <a:r>
                  <a:rPr lang="en-US" sz="4000" dirty="0">
                    <a:cs typeface="Arial" panose="020B0604020202020204" pitchFamily="34" charset="0"/>
                  </a:rPr>
                  <a:t>). Nous </a:t>
                </a:r>
                <a:r>
                  <a:rPr lang="en-US" sz="4000" dirty="0" err="1">
                    <a:cs typeface="Arial" panose="020B0604020202020204" pitchFamily="34" charset="0"/>
                  </a:rPr>
                  <a:t>avons</a:t>
                </a:r>
                <a:r>
                  <a:rPr lang="en-US" sz="4000" dirty="0">
                    <a:cs typeface="Arial" panose="020B0604020202020204" pitchFamily="34" charset="0"/>
                  </a:rPr>
                  <a:t> fait passer le laser à travers </a:t>
                </a:r>
                <a:r>
                  <a:rPr lang="en-US" sz="4000" dirty="0" err="1">
                    <a:cs typeface="Arial" panose="020B0604020202020204" pitchFamily="34" charset="0"/>
                  </a:rPr>
                  <a:t>l’extrait</a:t>
                </a:r>
                <a:r>
                  <a:rPr lang="en-US" sz="4000" dirty="0">
                    <a:cs typeface="Arial" panose="020B0604020202020204" pitchFamily="34" charset="0"/>
                  </a:rPr>
                  <a:t> de support de stockage et nous </a:t>
                </a:r>
                <a:r>
                  <a:rPr lang="en-US" sz="4000" dirty="0" err="1">
                    <a:cs typeface="Arial" panose="020B0604020202020204" pitchFamily="34" charset="0"/>
                  </a:rPr>
                  <a:t>avons</a:t>
                </a:r>
                <a:r>
                  <a:rPr lang="en-US" sz="4000" dirty="0">
                    <a:cs typeface="Arial" panose="020B0604020202020204" pitchFamily="34" charset="0"/>
                  </a:rPr>
                  <a:t> </a:t>
                </a:r>
                <a:r>
                  <a:rPr lang="en-US" sz="4000" dirty="0" err="1">
                    <a:cs typeface="Arial" panose="020B0604020202020204" pitchFamily="34" charset="0"/>
                  </a:rPr>
                  <a:t>mesuré</a:t>
                </a:r>
                <a:r>
                  <a:rPr lang="en-US" sz="4000" dirty="0">
                    <a:cs typeface="Arial" panose="020B0604020202020204" pitchFamily="34" charset="0"/>
                  </a:rPr>
                  <a:t> la distance entre les </a:t>
                </a:r>
                <a:r>
                  <a:rPr lang="en-US" sz="4000" dirty="0" err="1">
                    <a:cs typeface="Arial" panose="020B0604020202020204" pitchFamily="34" charset="0"/>
                  </a:rPr>
                  <a:t>centres</a:t>
                </a:r>
                <a:r>
                  <a:rPr lang="en-US" sz="4000" dirty="0">
                    <a:cs typeface="Arial" panose="020B0604020202020204" pitchFamily="34" charset="0"/>
                  </a:rPr>
                  <a:t> des taches les plus </a:t>
                </a:r>
                <a:r>
                  <a:rPr lang="en-US" sz="4000" dirty="0" err="1">
                    <a:cs typeface="Arial" panose="020B0604020202020204" pitchFamily="34" charset="0"/>
                  </a:rPr>
                  <a:t>éloignées</a:t>
                </a:r>
                <a:r>
                  <a:rPr lang="en-US" sz="4000" dirty="0">
                    <a:cs typeface="Arial" panose="020B0604020202020204" pitchFamily="34" charset="0"/>
                  </a:rPr>
                  <a:t> </a:t>
                </a:r>
                <a:r>
                  <a:rPr lang="en-US" sz="4000" dirty="0" err="1">
                    <a:cs typeface="Arial" panose="020B0604020202020204" pitchFamily="34" charset="0"/>
                  </a:rPr>
                  <a:t>apparaissant</a:t>
                </a:r>
                <a:r>
                  <a:rPr lang="en-US" sz="4000" dirty="0">
                    <a:cs typeface="Arial" panose="020B0604020202020204" pitchFamily="34" charset="0"/>
                  </a:rPr>
                  <a:t> sur </a:t>
                </a:r>
                <a:r>
                  <a:rPr lang="en-US" sz="4000" dirty="0" err="1">
                    <a:cs typeface="Arial" panose="020B0604020202020204" pitchFamily="34" charset="0"/>
                  </a:rPr>
                  <a:t>l’écran</a:t>
                </a:r>
                <a:r>
                  <a:rPr lang="en-US" sz="4000" dirty="0">
                    <a:cs typeface="Arial" panose="020B0604020202020204" pitchFamily="34" charset="0"/>
                  </a:rPr>
                  <a:t> (</a:t>
                </a:r>
                <a:r>
                  <a:rPr lang="en-US" sz="4000" b="1" dirty="0" err="1">
                    <a:cs typeface="Arial" panose="020B0604020202020204" pitchFamily="34" charset="0"/>
                  </a:rPr>
                  <a:t>voir</a:t>
                </a:r>
                <a:r>
                  <a:rPr lang="en-US" sz="4000" b="1" dirty="0">
                    <a:cs typeface="Arial" panose="020B0604020202020204" pitchFamily="34" charset="0"/>
                  </a:rPr>
                  <a:t> </a:t>
                </a:r>
                <a:r>
                  <a:rPr lang="en-US" sz="4000" b="1" dirty="0" err="1">
                    <a:cs typeface="Arial" panose="020B0604020202020204" pitchFamily="34" charset="0"/>
                  </a:rPr>
                  <a:t>photographie</a:t>
                </a:r>
                <a:r>
                  <a:rPr lang="en-US" sz="4000" b="1" dirty="0">
                    <a:cs typeface="Arial" panose="020B0604020202020204" pitchFamily="34" charset="0"/>
                  </a:rPr>
                  <a:t> ci-dessous</a:t>
                </a:r>
                <a:r>
                  <a:rPr lang="en-US" sz="4000" dirty="0">
                    <a:cs typeface="Arial" panose="020B0604020202020204" pitchFamily="34" charset="0"/>
                  </a:rPr>
                  <a:t>). </a:t>
                </a:r>
                <a:r>
                  <a:rPr lang="en-US" sz="4000" dirty="0" err="1">
                    <a:cs typeface="Arial" panose="020B0604020202020204" pitchFamily="34" charset="0"/>
                  </a:rPr>
                  <a:t>Afin</a:t>
                </a:r>
                <a:r>
                  <a:rPr lang="en-US" sz="4000" dirty="0">
                    <a:cs typeface="Arial" panose="020B0604020202020204" pitchFamily="34" charset="0"/>
                  </a:rPr>
                  <a:t> de </a:t>
                </a:r>
                <a:r>
                  <a:rPr lang="en-US" sz="4000" dirty="0" err="1">
                    <a:cs typeface="Arial" panose="020B0604020202020204" pitchFamily="34" charset="0"/>
                  </a:rPr>
                  <a:t>déterminer</a:t>
                </a:r>
                <a:r>
                  <a:rPr lang="en-US" sz="4000" dirty="0">
                    <a:cs typeface="Arial" panose="020B0604020202020204" pitchFamily="34" charset="0"/>
                  </a:rPr>
                  <a:t> </a:t>
                </a:r>
                <a:r>
                  <a:rPr lang="en-US" sz="4000" dirty="0" err="1">
                    <a:cs typeface="Arial" panose="020B0604020202020204" pitchFamily="34" charset="0"/>
                  </a:rPr>
                  <a:t>l’interfrange</a:t>
                </a:r>
                <a:r>
                  <a:rPr lang="en-US" sz="4000" dirty="0">
                    <a:cs typeface="Arial" panose="020B0604020202020204" pitchFamily="34" charset="0"/>
                  </a:rPr>
                  <a:t> </a:t>
                </a:r>
                <a:r>
                  <a:rPr lang="en-US" sz="4000" dirty="0" err="1">
                    <a:cs typeface="Arial" panose="020B0604020202020204" pitchFamily="34" charset="0"/>
                  </a:rPr>
                  <a:t>i</a:t>
                </a:r>
                <a:r>
                  <a:rPr lang="en-US" sz="4000" dirty="0">
                    <a:cs typeface="Arial" panose="020B0604020202020204" pitchFamily="34" charset="0"/>
                  </a:rPr>
                  <a:t> de manière plus </a:t>
                </a:r>
                <a:r>
                  <a:rPr lang="en-US" sz="4000" dirty="0" err="1">
                    <a:cs typeface="Arial" panose="020B0604020202020204" pitchFamily="34" charset="0"/>
                  </a:rPr>
                  <a:t>précise</a:t>
                </a:r>
                <a:r>
                  <a:rPr lang="en-US" sz="4000" dirty="0">
                    <a:cs typeface="Arial" panose="020B0604020202020204" pitchFamily="34" charset="0"/>
                  </a:rPr>
                  <a:t>, nous </a:t>
                </a:r>
                <a:r>
                  <a:rPr lang="en-US" sz="4000" dirty="0" err="1">
                    <a:cs typeface="Arial" panose="020B0604020202020204" pitchFamily="34" charset="0"/>
                  </a:rPr>
                  <a:t>avons</a:t>
                </a:r>
                <a:r>
                  <a:rPr lang="en-US" sz="4000" dirty="0">
                    <a:cs typeface="Arial" panose="020B0604020202020204" pitchFamily="34" charset="0"/>
                  </a:rPr>
                  <a:t> </a:t>
                </a:r>
                <a:r>
                  <a:rPr lang="en-US" sz="4000" dirty="0" err="1">
                    <a:cs typeface="Arial" panose="020B0604020202020204" pitchFamily="34" charset="0"/>
                  </a:rPr>
                  <a:t>divisé</a:t>
                </a:r>
                <a:r>
                  <a:rPr lang="en-US" sz="4000" dirty="0">
                    <a:cs typeface="Arial" panose="020B0604020202020204" pitchFamily="34" charset="0"/>
                  </a:rPr>
                  <a:t> </a:t>
                </a:r>
                <a:r>
                  <a:rPr lang="en-US" sz="4000" dirty="0" err="1">
                    <a:cs typeface="Arial" panose="020B0604020202020204" pitchFamily="34" charset="0"/>
                  </a:rPr>
                  <a:t>cette</a:t>
                </a:r>
                <a:r>
                  <a:rPr lang="en-US" sz="4000" dirty="0">
                    <a:cs typeface="Arial" panose="020B0604020202020204" pitchFamily="34" charset="0"/>
                  </a:rPr>
                  <a:t> distance par le </a:t>
                </a:r>
                <a:r>
                  <a:rPr lang="en-US" sz="4000" dirty="0" err="1">
                    <a:cs typeface="Arial" panose="020B0604020202020204" pitchFamily="34" charset="0"/>
                  </a:rPr>
                  <a:t>nombre</a:t>
                </a:r>
                <a:r>
                  <a:rPr lang="en-US" sz="4000" dirty="0">
                    <a:cs typeface="Arial" panose="020B0604020202020204" pitchFamily="34" charset="0"/>
                  </a:rPr>
                  <a:t> </a:t>
                </a:r>
                <a:r>
                  <a:rPr lang="en-US" sz="4000" dirty="0" err="1">
                    <a:cs typeface="Arial" panose="020B0604020202020204" pitchFamily="34" charset="0"/>
                  </a:rPr>
                  <a:t>d’espaces</a:t>
                </a:r>
                <a:r>
                  <a:rPr lang="en-US" sz="4000" dirty="0">
                    <a:cs typeface="Arial" panose="020B0604020202020204" pitchFamily="34" charset="0"/>
                  </a:rPr>
                  <a:t> entre les </a:t>
                </a:r>
                <a:r>
                  <a:rPr lang="en-US" sz="4000" dirty="0" err="1">
                    <a:cs typeface="Arial" panose="020B0604020202020204" pitchFamily="34" charset="0"/>
                  </a:rPr>
                  <a:t>différentes</a:t>
                </a:r>
                <a:r>
                  <a:rPr lang="en-US" sz="4000" dirty="0">
                    <a:cs typeface="Arial" panose="020B0604020202020204" pitchFamily="34" charset="0"/>
                  </a:rPr>
                  <a:t> taches </a:t>
                </a:r>
                <a:r>
                  <a:rPr lang="en-US" sz="4000" dirty="0" err="1">
                    <a:cs typeface="Arial" panose="020B0604020202020204" pitchFamily="34" charset="0"/>
                  </a:rPr>
                  <a:t>apparaissant</a:t>
                </a:r>
                <a:r>
                  <a:rPr lang="en-US" sz="4000" dirty="0">
                    <a:cs typeface="Arial" panose="020B0604020202020204" pitchFamily="34" charset="0"/>
                  </a:rPr>
                  <a:t> à </a:t>
                </a:r>
                <a:r>
                  <a:rPr lang="en-US" sz="4000" dirty="0" err="1">
                    <a:cs typeface="Arial" panose="020B0604020202020204" pitchFamily="34" charset="0"/>
                  </a:rPr>
                  <a:t>l’écran</a:t>
                </a:r>
                <a:r>
                  <a:rPr lang="en-US" sz="4000" dirty="0">
                    <a:cs typeface="Arial" panose="020B0604020202020204" pitchFamily="34" charset="0"/>
                  </a:rPr>
                  <a:t>. Nous </a:t>
                </a:r>
                <a:r>
                  <a:rPr lang="en-US" sz="4000" dirty="0" err="1">
                    <a:cs typeface="Arial" panose="020B0604020202020204" pitchFamily="34" charset="0"/>
                  </a:rPr>
                  <a:t>avons</a:t>
                </a:r>
                <a:r>
                  <a:rPr lang="en-US" sz="4000" dirty="0">
                    <a:cs typeface="Arial" panose="020B0604020202020204" pitchFamily="34" charset="0"/>
                  </a:rPr>
                  <a:t> </a:t>
                </a:r>
                <a:r>
                  <a:rPr lang="en-US" sz="4000" dirty="0" err="1">
                    <a:cs typeface="Arial" panose="020B0604020202020204" pitchFamily="34" charset="0"/>
                  </a:rPr>
                  <a:t>obtenu</a:t>
                </a:r>
                <a:r>
                  <a:rPr lang="en-US" sz="4000" dirty="0">
                    <a:cs typeface="Arial" panose="020B0604020202020204" pitchFamily="34" charset="0"/>
                  </a:rPr>
                  <a:t> </a:t>
                </a:r>
                <a:r>
                  <a:rPr lang="en-US" sz="4000" dirty="0" err="1">
                    <a:cs typeface="Arial" panose="020B0604020202020204" pitchFamily="34" charset="0"/>
                  </a:rPr>
                  <a:t>i</a:t>
                </a:r>
                <a:r>
                  <a:rPr lang="en-US" sz="4000" dirty="0">
                    <a:cs typeface="Arial" panose="020B0604020202020204" pitchFamily="34" charset="0"/>
                  </a:rPr>
                  <a:t> = 23 cm. Nous </a:t>
                </a:r>
                <a:r>
                  <a:rPr lang="en-US" sz="4000" dirty="0" err="1">
                    <a:cs typeface="Arial" panose="020B0604020202020204" pitchFamily="34" charset="0"/>
                  </a:rPr>
                  <a:t>avons</a:t>
                </a:r>
                <a:r>
                  <a:rPr lang="en-US" sz="4000" dirty="0">
                    <a:cs typeface="Arial" panose="020B0604020202020204" pitchFamily="34" charset="0"/>
                  </a:rPr>
                  <a:t> </a:t>
                </a:r>
                <a:r>
                  <a:rPr lang="en-US" sz="4000" dirty="0" err="1">
                    <a:cs typeface="Arial" panose="020B0604020202020204" pitchFamily="34" charset="0"/>
                  </a:rPr>
                  <a:t>ensuite</a:t>
                </a:r>
                <a:r>
                  <a:rPr lang="en-US" sz="4000" dirty="0">
                    <a:cs typeface="Arial" panose="020B0604020202020204" pitchFamily="34" charset="0"/>
                  </a:rPr>
                  <a:t> </a:t>
                </a:r>
                <a:r>
                  <a:rPr lang="en-US" sz="4000" dirty="0" err="1">
                    <a:cs typeface="Arial" panose="020B0604020202020204" pitchFamily="34" charset="0"/>
                  </a:rPr>
                  <a:t>calculé</a:t>
                </a:r>
                <a:r>
                  <a:rPr lang="en-US" sz="4000" dirty="0">
                    <a:cs typeface="Arial" panose="020B0604020202020204" pitchFamily="34" charset="0"/>
                  </a:rPr>
                  <a:t> </a:t>
                </a:r>
                <a:r>
                  <a:rPr lang="en-US" sz="4000" dirty="0" err="1">
                    <a:cs typeface="Arial" panose="020B0604020202020204" pitchFamily="34" charset="0"/>
                  </a:rPr>
                  <a:t>l’espace</a:t>
                </a:r>
                <a:r>
                  <a:rPr lang="en-US" sz="4000" dirty="0">
                    <a:cs typeface="Arial" panose="020B0604020202020204" pitchFamily="34" charset="0"/>
                  </a:rPr>
                  <a:t> entre deux </a:t>
                </a:r>
                <a:r>
                  <a:rPr lang="en-US" sz="4000" dirty="0" err="1">
                    <a:cs typeface="Arial" panose="020B0604020202020204" pitchFamily="34" charset="0"/>
                  </a:rPr>
                  <a:t>pistes</a:t>
                </a:r>
                <a:r>
                  <a:rPr lang="en-US" sz="4000" dirty="0">
                    <a:cs typeface="Arial" panose="020B0604020202020204" pitchFamily="34" charset="0"/>
                  </a:rPr>
                  <a:t> avec </a:t>
                </a:r>
                <a:r>
                  <a:rPr lang="en-US" sz="4000" dirty="0" err="1">
                    <a:cs typeface="Arial" panose="020B0604020202020204" pitchFamily="34" charset="0"/>
                  </a:rPr>
                  <a:t>l’équation</a:t>
                </a:r>
                <a:r>
                  <a:rPr lang="en-US" sz="4000" dirty="0">
                    <a:cs typeface="Arial" panose="020B0604020202020204" pitchFamily="34" charset="0"/>
                  </a:rPr>
                  <a:t> </a:t>
                </a:r>
                <a:r>
                  <a:rPr lang="en-US" sz="4000" dirty="0" err="1">
                    <a:cs typeface="Arial" panose="020B0604020202020204" pitchFamily="34" charset="0"/>
                  </a:rPr>
                  <a:t>d’Young</a:t>
                </a:r>
                <a:r>
                  <a:rPr lang="en-US" sz="4000" dirty="0">
                    <a:cs typeface="Arial" panose="020B0604020202020204" pitchFamily="34" charset="0"/>
                  </a:rPr>
                  <a:t> : </a:t>
                </a:r>
                <a:r>
                  <a:rPr lang="en-GB" sz="4000" dirty="0">
                    <a:cs typeface="Arial" panose="020B0604020202020204" pitchFamily="34" charset="0"/>
                  </a:rPr>
                  <a:t>i</a:t>
                </a:r>
                <a14:m>
                  <m:oMath xmlns:m="http://schemas.openxmlformats.org/officeDocument/2006/math">
                    <m:r>
                      <a:rPr lang="en-GB" sz="4000" i="1">
                        <a:latin typeface="Cambria Math" panose="02040503050406030204" pitchFamily="18" charset="0"/>
                        <a:cs typeface="Arial" panose="020B0604020202020204" pitchFamily="34" charset="0"/>
                      </a:rPr>
                      <m:t>=</m:t>
                    </m:r>
                    <m:f>
                      <m:fPr>
                        <m:ctrlPr>
                          <a:rPr lang="en-GB" sz="4000" i="1">
                            <a:latin typeface="Cambria Math" panose="02040503050406030204" pitchFamily="18" charset="0"/>
                            <a:ea typeface="Cambria Math" panose="02040503050406030204" pitchFamily="18" charset="0"/>
                            <a:cs typeface="Arial" panose="020B0604020202020204" pitchFamily="34" charset="0"/>
                          </a:rPr>
                        </m:ctrlPr>
                      </m:fPr>
                      <m:num>
                        <m:r>
                          <a:rPr lang="en-GB" sz="4000" i="1">
                            <a:latin typeface="Cambria Math" panose="02040503050406030204" pitchFamily="18" charset="0"/>
                            <a:ea typeface="Cambria Math" panose="02040503050406030204" pitchFamily="18" charset="0"/>
                            <a:cs typeface="Arial" panose="020B0604020202020204" pitchFamily="34" charset="0"/>
                          </a:rPr>
                          <m:t>𝜆</m:t>
                        </m:r>
                        <m:r>
                          <a:rPr lang="fr-FR" sz="4000" i="1">
                            <a:latin typeface="Cambria Math" panose="02040503050406030204" pitchFamily="18" charset="0"/>
                            <a:ea typeface="Cambria Math" panose="02040503050406030204" pitchFamily="18" charset="0"/>
                            <a:cs typeface="Arial" panose="020B0604020202020204" pitchFamily="34" charset="0"/>
                          </a:rPr>
                          <m:t>𝑑</m:t>
                        </m:r>
                      </m:num>
                      <m:den>
                        <m:r>
                          <a:rPr lang="fr-FR" sz="4000" b="0" i="1" smtClean="0">
                            <a:latin typeface="Cambria Math" panose="02040503050406030204" pitchFamily="18" charset="0"/>
                            <a:ea typeface="Cambria Math" panose="02040503050406030204" pitchFamily="18" charset="0"/>
                            <a:cs typeface="Arial" panose="020B0604020202020204" pitchFamily="34" charset="0"/>
                          </a:rPr>
                          <m:t>𝑎</m:t>
                        </m:r>
                      </m:den>
                    </m:f>
                  </m:oMath>
                </a14:m>
                <a:r>
                  <a:rPr lang="en-US" sz="4000" dirty="0">
                    <a:cs typeface="Arial" panose="020B0604020202020204" pitchFamily="34" charset="0"/>
                  </a:rPr>
                  <a:t> Nous </a:t>
                </a:r>
                <a:r>
                  <a:rPr lang="en-US" sz="4000" dirty="0" err="1">
                    <a:cs typeface="Arial" panose="020B0604020202020204" pitchFamily="34" charset="0"/>
                  </a:rPr>
                  <a:t>avons</a:t>
                </a:r>
                <a:r>
                  <a:rPr lang="en-US" sz="4000" dirty="0">
                    <a:cs typeface="Arial" panose="020B0604020202020204" pitchFamily="34" charset="0"/>
                  </a:rPr>
                  <a:t> </a:t>
                </a:r>
                <a:r>
                  <a:rPr lang="en-US" sz="4000" dirty="0" err="1">
                    <a:cs typeface="Arial" panose="020B0604020202020204" pitchFamily="34" charset="0"/>
                  </a:rPr>
                  <a:t>ensuite</a:t>
                </a:r>
                <a:r>
                  <a:rPr lang="en-US" sz="4000" dirty="0">
                    <a:cs typeface="Arial" panose="020B0604020202020204" pitchFamily="34" charset="0"/>
                  </a:rPr>
                  <a:t> </a:t>
                </a:r>
                <a:r>
                  <a:rPr lang="en-US" sz="4000" dirty="0" err="1">
                    <a:cs typeface="Arial" panose="020B0604020202020204" pitchFamily="34" charset="0"/>
                  </a:rPr>
                  <a:t>calculé</a:t>
                </a:r>
                <a:r>
                  <a:rPr lang="en-US" sz="4000" dirty="0">
                    <a:cs typeface="Arial" panose="020B0604020202020204" pitchFamily="34" charset="0"/>
                  </a:rPr>
                  <a:t> le rayon </a:t>
                </a:r>
                <a:r>
                  <a:rPr lang="en-US" sz="4000" dirty="0" err="1">
                    <a:cs typeface="Arial" panose="020B0604020202020204" pitchFamily="34" charset="0"/>
                  </a:rPr>
                  <a:t>moyen</a:t>
                </a:r>
                <a:r>
                  <a:rPr lang="en-US" sz="4000" dirty="0">
                    <a:cs typeface="Arial" panose="020B0604020202020204" pitchFamily="34" charset="0"/>
                  </a:rPr>
                  <a:t> </a:t>
                </a:r>
                <a14:m>
                  <m:oMath xmlns:m="http://schemas.openxmlformats.org/officeDocument/2006/math">
                    <m:sSub>
                      <m:sSubPr>
                        <m:ctrlPr>
                          <a:rPr lang="en-GB" sz="4000" i="1">
                            <a:latin typeface="Cambria Math" panose="02040503050406030204" pitchFamily="18" charset="0"/>
                            <a:cs typeface="Arial" panose="020B0604020202020204" pitchFamily="34" charset="0"/>
                          </a:rPr>
                        </m:ctrlPr>
                      </m:sSubPr>
                      <m:e>
                        <m:r>
                          <a:rPr lang="fr-FR" sz="4000" i="1">
                            <a:latin typeface="Cambria Math" panose="02040503050406030204" pitchFamily="18" charset="0"/>
                            <a:cs typeface="Arial" panose="020B0604020202020204" pitchFamily="34" charset="0"/>
                          </a:rPr>
                          <m:t>𝑅</m:t>
                        </m:r>
                      </m:e>
                      <m:sub>
                        <m:r>
                          <a:rPr lang="fr-FR" sz="4000" i="1">
                            <a:latin typeface="Cambria Math" panose="02040503050406030204" pitchFamily="18" charset="0"/>
                            <a:cs typeface="Arial" panose="020B0604020202020204" pitchFamily="34" charset="0"/>
                          </a:rPr>
                          <m:t>𝑚</m:t>
                        </m:r>
                      </m:sub>
                    </m:sSub>
                  </m:oMath>
                </a14:m>
                <a:r>
                  <a:rPr lang="en-US" sz="4000" dirty="0">
                    <a:cs typeface="Arial" panose="020B0604020202020204" pitchFamily="34" charset="0"/>
                  </a:rPr>
                  <a:t> = </a:t>
                </a:r>
                <a14:m>
                  <m:oMath xmlns:m="http://schemas.openxmlformats.org/officeDocument/2006/math">
                    <m:f>
                      <m:fPr>
                        <m:ctrlPr>
                          <a:rPr lang="en-GB" sz="4000" i="1">
                            <a:latin typeface="Cambria Math" panose="02040503050406030204" pitchFamily="18" charset="0"/>
                            <a:cs typeface="Arial" panose="020B0604020202020204" pitchFamily="34" charset="0"/>
                          </a:rPr>
                        </m:ctrlPr>
                      </m:fPr>
                      <m:num>
                        <m:sSub>
                          <m:sSubPr>
                            <m:ctrlPr>
                              <a:rPr lang="en-GB" sz="4000" i="1">
                                <a:latin typeface="Cambria Math" panose="02040503050406030204" pitchFamily="18" charset="0"/>
                                <a:cs typeface="Arial" panose="020B0604020202020204" pitchFamily="34" charset="0"/>
                              </a:rPr>
                            </m:ctrlPr>
                          </m:sSubPr>
                          <m:e>
                            <m:r>
                              <a:rPr lang="fr-FR" sz="4000" i="1">
                                <a:latin typeface="Cambria Math" panose="02040503050406030204" pitchFamily="18" charset="0"/>
                                <a:cs typeface="Arial" panose="020B0604020202020204" pitchFamily="34" charset="0"/>
                              </a:rPr>
                              <m:t>𝑅</m:t>
                            </m:r>
                          </m:e>
                          <m:sub>
                            <m:r>
                              <a:rPr lang="fr-FR" sz="4000" i="1">
                                <a:latin typeface="Cambria Math" panose="02040503050406030204" pitchFamily="18" charset="0"/>
                                <a:cs typeface="Arial" panose="020B0604020202020204" pitchFamily="34" charset="0"/>
                              </a:rPr>
                              <m:t>0</m:t>
                            </m:r>
                          </m:sub>
                        </m:sSub>
                        <m:r>
                          <m:rPr>
                            <m:nor/>
                          </m:rPr>
                          <a:rPr lang="en-US" sz="4000" dirty="0">
                            <a:cs typeface="Arial" panose="020B0604020202020204" pitchFamily="34" charset="0"/>
                          </a:rPr>
                          <m:t>+ </m:t>
                        </m:r>
                        <m:sSub>
                          <m:sSubPr>
                            <m:ctrlPr>
                              <a:rPr lang="en-GB" sz="4000" i="1">
                                <a:latin typeface="Cambria Math" panose="02040503050406030204" pitchFamily="18" charset="0"/>
                                <a:cs typeface="Arial" panose="020B0604020202020204" pitchFamily="34" charset="0"/>
                              </a:rPr>
                            </m:ctrlPr>
                          </m:sSubPr>
                          <m:e>
                            <m:r>
                              <a:rPr lang="fr-FR" sz="4000" i="1">
                                <a:latin typeface="Cambria Math" panose="02040503050406030204" pitchFamily="18" charset="0"/>
                                <a:cs typeface="Arial" panose="020B0604020202020204" pitchFamily="34" charset="0"/>
                              </a:rPr>
                              <m:t>𝑅</m:t>
                            </m:r>
                          </m:e>
                          <m:sub>
                            <m:r>
                              <a:rPr lang="fr-FR" sz="4000" i="1">
                                <a:latin typeface="Cambria Math" panose="02040503050406030204" pitchFamily="18" charset="0"/>
                                <a:cs typeface="Arial" panose="020B0604020202020204" pitchFamily="34" charset="0"/>
                              </a:rPr>
                              <m:t>𝑛</m:t>
                            </m:r>
                          </m:sub>
                        </m:sSub>
                      </m:num>
                      <m:den>
                        <m:r>
                          <a:rPr lang="fr-FR" sz="4000" b="0" i="1" smtClean="0">
                            <a:latin typeface="Cambria Math" panose="02040503050406030204" pitchFamily="18" charset="0"/>
                            <a:cs typeface="Arial" panose="020B0604020202020204" pitchFamily="34" charset="0"/>
                          </a:rPr>
                          <m:t>2</m:t>
                        </m:r>
                      </m:den>
                    </m:f>
                    <m:r>
                      <a:rPr lang="fr-FR" sz="4000" b="0" i="1" smtClean="0">
                        <a:latin typeface="Cambria Math" panose="02040503050406030204" pitchFamily="18" charset="0"/>
                        <a:cs typeface="Arial" panose="020B0604020202020204" pitchFamily="34" charset="0"/>
                      </a:rPr>
                      <m:t>,</m:t>
                    </m:r>
                  </m:oMath>
                </a14:m>
                <a:r>
                  <a:rPr lang="en-US" sz="4000" dirty="0">
                    <a:cs typeface="Arial" panose="020B0604020202020204" pitchFamily="34" charset="0"/>
                  </a:rPr>
                  <a:t> avant de </a:t>
                </a:r>
                <a:r>
                  <a:rPr lang="en-US" sz="4000" dirty="0" err="1">
                    <a:cs typeface="Arial" panose="020B0604020202020204" pitchFamily="34" charset="0"/>
                  </a:rPr>
                  <a:t>calculer</a:t>
                </a:r>
                <a:r>
                  <a:rPr lang="en-US" sz="4000" dirty="0">
                    <a:cs typeface="Arial" panose="020B0604020202020204" pitchFamily="34" charset="0"/>
                  </a:rPr>
                  <a:t> la </a:t>
                </a:r>
                <a:r>
                  <a:rPr lang="en-US" sz="4000" dirty="0" err="1">
                    <a:cs typeface="Arial" panose="020B0604020202020204" pitchFamily="34" charset="0"/>
                  </a:rPr>
                  <a:t>circonférence</a:t>
                </a:r>
                <a:r>
                  <a:rPr lang="en-US" sz="4000" dirty="0">
                    <a:cs typeface="Arial" panose="020B0604020202020204" pitchFamily="34" charset="0"/>
                  </a:rPr>
                  <a:t> </a:t>
                </a:r>
                <a:r>
                  <a:rPr lang="en-US" sz="4000" dirty="0" err="1">
                    <a:cs typeface="Arial" panose="020B0604020202020204" pitchFamily="34" charset="0"/>
                  </a:rPr>
                  <a:t>moyenne</a:t>
                </a:r>
                <a:r>
                  <a:rPr lang="en-US" sz="4000" dirty="0">
                    <a:cs typeface="Arial" panose="020B0604020202020204" pitchFamily="34" charset="0"/>
                  </a:rPr>
                  <a:t> du support de stockage </a:t>
                </a:r>
                <a14:m>
                  <m:oMath xmlns:m="http://schemas.openxmlformats.org/officeDocument/2006/math">
                    <m:sSub>
                      <m:sSubPr>
                        <m:ctrlPr>
                          <a:rPr lang="en-GB" sz="4000" i="1">
                            <a:latin typeface="Cambria Math" panose="02040503050406030204" pitchFamily="18" charset="0"/>
                            <a:cs typeface="Arial" panose="020B0604020202020204" pitchFamily="34" charset="0"/>
                          </a:rPr>
                        </m:ctrlPr>
                      </m:sSubPr>
                      <m:e>
                        <m:r>
                          <a:rPr lang="fr-FR" sz="4000" i="1">
                            <a:latin typeface="Cambria Math" panose="02040503050406030204" pitchFamily="18" charset="0"/>
                            <a:cs typeface="Arial" panose="020B0604020202020204" pitchFamily="34" charset="0"/>
                          </a:rPr>
                          <m:t>𝐶𝑖𝑟𝑐</m:t>
                        </m:r>
                      </m:e>
                      <m:sub>
                        <m:r>
                          <a:rPr lang="fr-FR" sz="4000" i="1">
                            <a:latin typeface="Cambria Math" panose="02040503050406030204" pitchFamily="18" charset="0"/>
                            <a:cs typeface="Arial" panose="020B0604020202020204" pitchFamily="34" charset="0"/>
                          </a:rPr>
                          <m:t>𝑚</m:t>
                        </m:r>
                      </m:sub>
                    </m:sSub>
                  </m:oMath>
                </a14:m>
                <a:r>
                  <a:rPr lang="en-GB" sz="4000" dirty="0">
                    <a:cs typeface="Arial" panose="020B0604020202020204" pitchFamily="34" charset="0"/>
                  </a:rPr>
                  <a:t>= 2</a:t>
                </a:r>
                <a14:m>
                  <m:oMath xmlns:m="http://schemas.openxmlformats.org/officeDocument/2006/math">
                    <m:r>
                      <a:rPr lang="en-GB" sz="4000" i="1">
                        <a:latin typeface="Cambria Math" panose="02040503050406030204" pitchFamily="18" charset="0"/>
                        <a:ea typeface="Cambria Math" panose="02040503050406030204" pitchFamily="18" charset="0"/>
                        <a:cs typeface="Arial" panose="020B0604020202020204" pitchFamily="34" charset="0"/>
                      </a:rPr>
                      <m:t>𝜋</m:t>
                    </m:r>
                    <m:sSub>
                      <m:sSubPr>
                        <m:ctrlPr>
                          <a:rPr lang="en-GB" sz="4000" i="1">
                            <a:latin typeface="Cambria Math" panose="02040503050406030204" pitchFamily="18" charset="0"/>
                            <a:cs typeface="Arial" panose="020B0604020202020204" pitchFamily="34" charset="0"/>
                          </a:rPr>
                        </m:ctrlPr>
                      </m:sSubPr>
                      <m:e>
                        <m:r>
                          <a:rPr lang="fr-FR" sz="4000" i="1">
                            <a:latin typeface="Cambria Math" panose="02040503050406030204" pitchFamily="18" charset="0"/>
                            <a:cs typeface="Arial" panose="020B0604020202020204" pitchFamily="34" charset="0"/>
                          </a:rPr>
                          <m:t>𝑅</m:t>
                        </m:r>
                      </m:e>
                      <m:sub>
                        <m:r>
                          <a:rPr lang="fr-FR" sz="4000" i="1">
                            <a:latin typeface="Cambria Math" panose="02040503050406030204" pitchFamily="18" charset="0"/>
                            <a:cs typeface="Arial" panose="020B0604020202020204" pitchFamily="34" charset="0"/>
                          </a:rPr>
                          <m:t>𝑚</m:t>
                        </m:r>
                      </m:sub>
                    </m:sSub>
                    <m:r>
                      <a:rPr lang="fr-FR" sz="4000" b="0" i="0" smtClean="0">
                        <a:latin typeface="Cambria Math" panose="02040503050406030204" pitchFamily="18" charset="0"/>
                        <a:cs typeface="Arial" panose="020B0604020202020204" pitchFamily="34" charset="0"/>
                      </a:rPr>
                      <m:t>. </m:t>
                    </m:r>
                  </m:oMath>
                </a14:m>
                <a:r>
                  <a:rPr lang="en-US" sz="4000" dirty="0">
                    <a:cs typeface="Arial" panose="020B0604020202020204" pitchFamily="34" charset="0"/>
                  </a:rPr>
                  <a:t> </a:t>
                </a:r>
                <a:r>
                  <a:rPr lang="en-US" sz="4000" dirty="0" err="1">
                    <a:cs typeface="Arial" panose="020B0604020202020204" pitchFamily="34" charset="0"/>
                  </a:rPr>
                  <a:t>Enfin</a:t>
                </a:r>
                <a:r>
                  <a:rPr lang="en-US" sz="4000" dirty="0">
                    <a:cs typeface="Arial" panose="020B0604020202020204" pitchFamily="34" charset="0"/>
                  </a:rPr>
                  <a:t>, nous </a:t>
                </a:r>
                <a:r>
                  <a:rPr lang="en-US" sz="4000" dirty="0" err="1">
                    <a:cs typeface="Arial" panose="020B0604020202020204" pitchFamily="34" charset="0"/>
                  </a:rPr>
                  <a:t>avons</a:t>
                </a:r>
                <a:r>
                  <a:rPr lang="en-US" sz="4000" dirty="0">
                    <a:cs typeface="Arial" panose="020B0604020202020204" pitchFamily="34" charset="0"/>
                  </a:rPr>
                  <a:t> </a:t>
                </a:r>
                <a:r>
                  <a:rPr lang="en-US" sz="4000" dirty="0" err="1">
                    <a:cs typeface="Arial" panose="020B0604020202020204" pitchFamily="34" charset="0"/>
                  </a:rPr>
                  <a:t>calculé</a:t>
                </a:r>
                <a:r>
                  <a:rPr lang="en-US" sz="4000" dirty="0">
                    <a:cs typeface="Arial" panose="020B0604020202020204" pitchFamily="34" charset="0"/>
                  </a:rPr>
                  <a:t> la longueur </a:t>
                </a:r>
                <a:r>
                  <a:rPr lang="en-US" sz="4000" dirty="0" err="1">
                    <a:cs typeface="Arial" panose="020B0604020202020204" pitchFamily="34" charset="0"/>
                  </a:rPr>
                  <a:t>totale</a:t>
                </a:r>
                <a:r>
                  <a:rPr lang="en-US" sz="4000" dirty="0">
                    <a:cs typeface="Arial" panose="020B0604020202020204" pitchFamily="34" charset="0"/>
                  </a:rPr>
                  <a:t> du </a:t>
                </a:r>
                <a:r>
                  <a:rPr lang="en-US" sz="4000" dirty="0" err="1">
                    <a:cs typeface="Arial" panose="020B0604020202020204" pitchFamily="34" charset="0"/>
                  </a:rPr>
                  <a:t>disque</a:t>
                </a:r>
                <a:r>
                  <a:rPr lang="en-US" sz="4000" dirty="0">
                    <a:cs typeface="Arial" panose="020B0604020202020204" pitchFamily="34" charset="0"/>
                  </a:rPr>
                  <a:t> </a:t>
                </a:r>
                <a14:m>
                  <m:oMath xmlns:m="http://schemas.openxmlformats.org/officeDocument/2006/math">
                    <m:sSub>
                      <m:sSubPr>
                        <m:ctrlPr>
                          <a:rPr lang="en-GB" sz="4000" i="1">
                            <a:latin typeface="Cambria Math" panose="02040503050406030204" pitchFamily="18" charset="0"/>
                            <a:cs typeface="Arial" panose="020B0604020202020204" pitchFamily="34" charset="0"/>
                          </a:rPr>
                        </m:ctrlPr>
                      </m:sSubPr>
                      <m:e>
                        <m:r>
                          <a:rPr lang="fr-FR" sz="4000" i="1">
                            <a:latin typeface="Cambria Math" panose="02040503050406030204" pitchFamily="18" charset="0"/>
                            <a:cs typeface="Arial" panose="020B0604020202020204" pitchFamily="34" charset="0"/>
                          </a:rPr>
                          <m:t>𝐿</m:t>
                        </m:r>
                      </m:e>
                      <m:sub>
                        <m:r>
                          <a:rPr lang="fr-FR" sz="4000" i="1">
                            <a:latin typeface="Cambria Math" panose="02040503050406030204" pitchFamily="18" charset="0"/>
                            <a:cs typeface="Arial" panose="020B0604020202020204" pitchFamily="34" charset="0"/>
                          </a:rPr>
                          <m:t>𝑡𝑜𝑡</m:t>
                        </m:r>
                      </m:sub>
                    </m:sSub>
                  </m:oMath>
                </a14:m>
                <a:r>
                  <a:rPr lang="en-US" sz="4000" dirty="0">
                    <a:cs typeface="Arial" panose="020B0604020202020204" pitchFamily="34" charset="0"/>
                  </a:rPr>
                  <a:t> = </a:t>
                </a:r>
                <a14:m>
                  <m:oMath xmlns:m="http://schemas.openxmlformats.org/officeDocument/2006/math">
                    <m:sSub>
                      <m:sSubPr>
                        <m:ctrlPr>
                          <a:rPr lang="en-GB" sz="4000" i="1">
                            <a:latin typeface="Cambria Math" panose="02040503050406030204" pitchFamily="18" charset="0"/>
                            <a:cs typeface="Arial" panose="020B0604020202020204" pitchFamily="34" charset="0"/>
                          </a:rPr>
                        </m:ctrlPr>
                      </m:sSubPr>
                      <m:e>
                        <m:r>
                          <a:rPr lang="fr-FR" sz="4000" i="1">
                            <a:latin typeface="Cambria Math" panose="02040503050406030204" pitchFamily="18" charset="0"/>
                            <a:cs typeface="Arial" panose="020B0604020202020204" pitchFamily="34" charset="0"/>
                          </a:rPr>
                          <m:t>𝐶𝑖𝑟𝑐</m:t>
                        </m:r>
                      </m:e>
                      <m:sub>
                        <m:r>
                          <a:rPr lang="fr-FR" sz="4000" i="1">
                            <a:latin typeface="Cambria Math" panose="02040503050406030204" pitchFamily="18" charset="0"/>
                            <a:cs typeface="Arial" panose="020B0604020202020204" pitchFamily="34" charset="0"/>
                          </a:rPr>
                          <m:t>𝑚</m:t>
                        </m:r>
                      </m:sub>
                    </m:sSub>
                  </m:oMath>
                </a14:m>
                <a:r>
                  <a:rPr lang="en-US" sz="4000" dirty="0">
                    <a:cs typeface="Arial" panose="020B0604020202020204" pitchFamily="34" charset="0"/>
                  </a:rPr>
                  <a:t> </a:t>
                </a:r>
                <a14:m>
                  <m:oMath xmlns:m="http://schemas.openxmlformats.org/officeDocument/2006/math">
                    <m:r>
                      <a:rPr lang="en-GB" sz="4000" i="1">
                        <a:latin typeface="Cambria Math" panose="02040503050406030204" pitchFamily="18" charset="0"/>
                        <a:ea typeface="Cambria Math" panose="02040503050406030204" pitchFamily="18" charset="0"/>
                        <a:cs typeface="Arial" panose="020B0604020202020204" pitchFamily="34" charset="0"/>
                      </a:rPr>
                      <m:t>×</m:t>
                    </m:r>
                  </m:oMath>
                </a14:m>
                <a:r>
                  <a:rPr lang="en-US" sz="4000" dirty="0">
                    <a:cs typeface="Arial" panose="020B0604020202020204" pitchFamily="34" charset="0"/>
                  </a:rPr>
                  <a:t> N avec N le </a:t>
                </a:r>
                <a:r>
                  <a:rPr lang="en-US" sz="4000" dirty="0" err="1">
                    <a:cs typeface="Arial" panose="020B0604020202020204" pitchFamily="34" charset="0"/>
                  </a:rPr>
                  <a:t>nombre</a:t>
                </a:r>
                <a:r>
                  <a:rPr lang="en-US" sz="4000" dirty="0">
                    <a:cs typeface="Arial" panose="020B0604020202020204" pitchFamily="34" charset="0"/>
                  </a:rPr>
                  <a:t> de </a:t>
                </a:r>
                <a:r>
                  <a:rPr lang="en-US" sz="4000" dirty="0" err="1">
                    <a:cs typeface="Arial" panose="020B0604020202020204" pitchFamily="34" charset="0"/>
                  </a:rPr>
                  <a:t>pistes</a:t>
                </a:r>
                <a:r>
                  <a:rPr lang="en-US" sz="4000" dirty="0">
                    <a:cs typeface="Arial" panose="020B0604020202020204" pitchFamily="34" charset="0"/>
                  </a:rPr>
                  <a:t> et </a:t>
                </a:r>
                <a:r>
                  <a:rPr lang="en-GB" sz="4000" dirty="0">
                    <a:cs typeface="Arial" panose="020B0604020202020204" pitchFamily="34" charset="0"/>
                  </a:rPr>
                  <a:t>N=</a:t>
                </a:r>
                <a14:m>
                  <m:oMath xmlns:m="http://schemas.openxmlformats.org/officeDocument/2006/math">
                    <m:f>
                      <m:fPr>
                        <m:ctrlPr>
                          <a:rPr lang="en-GB" sz="4000" i="1">
                            <a:latin typeface="Cambria Math" panose="02040503050406030204" pitchFamily="18" charset="0"/>
                            <a:cs typeface="Arial" panose="020B0604020202020204" pitchFamily="34" charset="0"/>
                          </a:rPr>
                        </m:ctrlPr>
                      </m:fPr>
                      <m:num>
                        <m:r>
                          <a:rPr lang="fr-FR" sz="4000" i="1">
                            <a:latin typeface="Cambria Math" panose="02040503050406030204" pitchFamily="18" charset="0"/>
                            <a:cs typeface="Arial" panose="020B0604020202020204" pitchFamily="34" charset="0"/>
                          </a:rPr>
                          <m:t>𝑅</m:t>
                        </m:r>
                        <m:r>
                          <a:rPr lang="fr-FR" sz="4000" i="1">
                            <a:latin typeface="Cambria Math" panose="02040503050406030204" pitchFamily="18" charset="0"/>
                            <a:cs typeface="Arial" panose="020B0604020202020204" pitchFamily="34" charset="0"/>
                          </a:rPr>
                          <m:t> </m:t>
                        </m:r>
                      </m:num>
                      <m:den>
                        <m:r>
                          <a:rPr lang="fr-FR" sz="4000" i="1">
                            <a:latin typeface="Cambria Math" panose="02040503050406030204" pitchFamily="18" charset="0"/>
                            <a:cs typeface="Arial" panose="020B0604020202020204" pitchFamily="34" charset="0"/>
                          </a:rPr>
                          <m:t>𝑎</m:t>
                        </m:r>
                      </m:den>
                    </m:f>
                  </m:oMath>
                </a14:m>
                <a:endParaRPr lang="en-US" sz="4000" dirty="0">
                  <a:cs typeface="Arial" panose="020B0604020202020204" pitchFamily="34" charset="0"/>
                </a:endParaRPr>
              </a:p>
              <a:p>
                <a:pPr>
                  <a:spcBef>
                    <a:spcPct val="50000"/>
                  </a:spcBef>
                </a:pPr>
                <a:r>
                  <a:rPr lang="en-US" sz="4000" dirty="0">
                    <a:cs typeface="Arial" panose="020B0604020202020204" pitchFamily="34" charset="0"/>
                  </a:rPr>
                  <a:t>Nous </a:t>
                </a:r>
                <a:r>
                  <a:rPr lang="en-US" sz="4000" dirty="0" err="1">
                    <a:cs typeface="Arial" panose="020B0604020202020204" pitchFamily="34" charset="0"/>
                  </a:rPr>
                  <a:t>avons</a:t>
                </a:r>
                <a:r>
                  <a:rPr lang="en-US" sz="4000" dirty="0">
                    <a:cs typeface="Arial" panose="020B0604020202020204" pitchFamily="34" charset="0"/>
                  </a:rPr>
                  <a:t> </a:t>
                </a:r>
                <a:r>
                  <a:rPr lang="en-US" sz="4000" dirty="0" err="1">
                    <a:cs typeface="Arial" panose="020B0604020202020204" pitchFamily="34" charset="0"/>
                  </a:rPr>
                  <a:t>comparé</a:t>
                </a:r>
                <a:r>
                  <a:rPr lang="en-US" sz="4000" dirty="0">
                    <a:cs typeface="Arial" panose="020B0604020202020204" pitchFamily="34" charset="0"/>
                  </a:rPr>
                  <a:t> </a:t>
                </a:r>
                <a:r>
                  <a:rPr lang="en-US" sz="4000" dirty="0" err="1">
                    <a:cs typeface="Arial" panose="020B0604020202020204" pitchFamily="34" charset="0"/>
                  </a:rPr>
                  <a:t>notre</a:t>
                </a:r>
                <a:r>
                  <a:rPr lang="en-US" sz="4000" dirty="0">
                    <a:cs typeface="Arial" panose="020B0604020202020204" pitchFamily="34" charset="0"/>
                  </a:rPr>
                  <a:t> </a:t>
                </a:r>
                <a:r>
                  <a:rPr lang="en-US" sz="4000" dirty="0" err="1">
                    <a:cs typeface="Arial" panose="020B0604020202020204" pitchFamily="34" charset="0"/>
                  </a:rPr>
                  <a:t>résultat</a:t>
                </a:r>
                <a:r>
                  <a:rPr lang="en-US" sz="4000" dirty="0">
                    <a:cs typeface="Arial" panose="020B0604020202020204" pitchFamily="34" charset="0"/>
                  </a:rPr>
                  <a:t> avec </a:t>
                </a:r>
                <a:r>
                  <a:rPr lang="en-US" sz="4000" dirty="0" err="1">
                    <a:cs typeface="Arial" panose="020B0604020202020204" pitchFamily="34" charset="0"/>
                  </a:rPr>
                  <a:t>une</a:t>
                </a:r>
                <a:r>
                  <a:rPr lang="en-US" sz="4000" dirty="0">
                    <a:cs typeface="Arial" panose="020B0604020202020204" pitchFamily="34" charset="0"/>
                  </a:rPr>
                  <a:t> base de </a:t>
                </a:r>
                <a:r>
                  <a:rPr lang="en-US" sz="4000" dirty="0" err="1">
                    <a:cs typeface="Arial" panose="020B0604020202020204" pitchFamily="34" charset="0"/>
                  </a:rPr>
                  <a:t>données</a:t>
                </a:r>
                <a:r>
                  <a:rPr lang="en-US" sz="4000" dirty="0">
                    <a:cs typeface="Arial" panose="020B0604020202020204" pitchFamily="34" charset="0"/>
                  </a:rPr>
                  <a:t> (</a:t>
                </a:r>
                <a:r>
                  <a:rPr lang="en-US" sz="4000" b="1" dirty="0" err="1">
                    <a:cs typeface="Arial" panose="020B0604020202020204" pitchFamily="34" charset="0"/>
                  </a:rPr>
                  <a:t>voir</a:t>
                </a:r>
                <a:r>
                  <a:rPr lang="en-US" sz="4000" b="1" dirty="0">
                    <a:cs typeface="Arial" panose="020B0604020202020204" pitchFamily="34" charset="0"/>
                  </a:rPr>
                  <a:t> tableau ci-</a:t>
                </a:r>
                <a:r>
                  <a:rPr lang="en-US" sz="4000" b="1" dirty="0" err="1">
                    <a:cs typeface="Arial" panose="020B0604020202020204" pitchFamily="34" charset="0"/>
                  </a:rPr>
                  <a:t>contre</a:t>
                </a:r>
                <a:r>
                  <a:rPr lang="en-US" sz="4000" dirty="0">
                    <a:cs typeface="Arial" panose="020B0604020202020204" pitchFamily="34" charset="0"/>
                  </a:rPr>
                  <a:t>).</a:t>
                </a: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p:txBody>
          </p:sp>
        </mc:Choice>
        <mc:Fallback>
          <p:sp>
            <p:nvSpPr>
              <p:cNvPr id="11" name="Text Box 4"/>
              <p:cNvSpPr txBox="1">
                <a:spLocks noRot="1" noChangeAspect="1" noMove="1" noResize="1" noEditPoints="1" noAdjustHandles="1" noChangeArrowheads="1" noChangeShapeType="1" noTextEdit="1"/>
              </p:cNvSpPr>
              <p:nvPr/>
            </p:nvSpPr>
            <p:spPr bwMode="auto">
              <a:xfrm>
                <a:off x="985565" y="12976149"/>
                <a:ext cx="14079810" cy="23250624"/>
              </a:xfrm>
              <a:prstGeom prst="rect">
                <a:avLst/>
              </a:prstGeom>
              <a:blipFill>
                <a:blip r:embed="rId3"/>
                <a:stretch>
                  <a:fillRect l="-1299" t="-393" r="-138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12" name="Text Box 17"/>
              <p:cNvSpPr txBox="1">
                <a:spLocks noChangeArrowheads="1"/>
              </p:cNvSpPr>
              <p:nvPr/>
            </p:nvSpPr>
            <p:spPr bwMode="auto">
              <a:xfrm>
                <a:off x="15533688" y="23706137"/>
                <a:ext cx="13652162" cy="1914668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lIns="129314" tIns="64657" rIns="129314" bIns="64657">
                <a:spAutoFit/>
              </a:bodyPr>
              <a:lstStyle>
                <a:lvl1pPr defTabSz="1474788">
                  <a:defRPr>
                    <a:solidFill>
                      <a:schemeClr val="tx1"/>
                    </a:solidFill>
                    <a:latin typeface="Arial" panose="020B0604020202020204" pitchFamily="34" charset="0"/>
                  </a:defRPr>
                </a:lvl1pPr>
                <a:lvl2pPr marL="646113" defTabSz="1474788">
                  <a:defRPr>
                    <a:solidFill>
                      <a:schemeClr val="tx1"/>
                    </a:solidFill>
                    <a:latin typeface="Arial" panose="020B0604020202020204" pitchFamily="34" charset="0"/>
                  </a:defRPr>
                </a:lvl2pPr>
                <a:lvl3pPr marL="1293813" defTabSz="1474788">
                  <a:defRPr>
                    <a:solidFill>
                      <a:schemeClr val="tx1"/>
                    </a:solidFill>
                    <a:latin typeface="Arial" panose="020B0604020202020204" pitchFamily="34" charset="0"/>
                  </a:defRPr>
                </a:lvl3pPr>
                <a:lvl4pPr marL="1939925" defTabSz="1474788">
                  <a:defRPr>
                    <a:solidFill>
                      <a:schemeClr val="tx1"/>
                    </a:solidFill>
                    <a:latin typeface="Arial" panose="020B0604020202020204" pitchFamily="34" charset="0"/>
                  </a:defRPr>
                </a:lvl4pPr>
                <a:lvl5pPr marL="2586038" defTabSz="1474788">
                  <a:defRPr>
                    <a:solidFill>
                      <a:schemeClr val="tx1"/>
                    </a:solidFill>
                    <a:latin typeface="Arial" panose="020B0604020202020204" pitchFamily="34" charset="0"/>
                  </a:defRPr>
                </a:lvl5pPr>
                <a:lvl6pPr marL="3043238" defTabSz="1474788" fontAlgn="base">
                  <a:spcBef>
                    <a:spcPct val="0"/>
                  </a:spcBef>
                  <a:spcAft>
                    <a:spcPct val="0"/>
                  </a:spcAft>
                  <a:defRPr>
                    <a:solidFill>
                      <a:schemeClr val="tx1"/>
                    </a:solidFill>
                    <a:latin typeface="Arial" panose="020B0604020202020204" pitchFamily="34" charset="0"/>
                  </a:defRPr>
                </a:lvl6pPr>
                <a:lvl7pPr marL="3500438" defTabSz="1474788" fontAlgn="base">
                  <a:spcBef>
                    <a:spcPct val="0"/>
                  </a:spcBef>
                  <a:spcAft>
                    <a:spcPct val="0"/>
                  </a:spcAft>
                  <a:defRPr>
                    <a:solidFill>
                      <a:schemeClr val="tx1"/>
                    </a:solidFill>
                    <a:latin typeface="Arial" panose="020B0604020202020204" pitchFamily="34" charset="0"/>
                  </a:defRPr>
                </a:lvl7pPr>
                <a:lvl8pPr marL="3957638" defTabSz="1474788" fontAlgn="base">
                  <a:spcBef>
                    <a:spcPct val="0"/>
                  </a:spcBef>
                  <a:spcAft>
                    <a:spcPct val="0"/>
                  </a:spcAft>
                  <a:defRPr>
                    <a:solidFill>
                      <a:schemeClr val="tx1"/>
                    </a:solidFill>
                    <a:latin typeface="Arial" panose="020B0604020202020204" pitchFamily="34" charset="0"/>
                  </a:defRPr>
                </a:lvl8pPr>
                <a:lvl9pPr marL="4414838" defTabSz="1474788" fontAlgn="base">
                  <a:spcBef>
                    <a:spcPct val="0"/>
                  </a:spcBef>
                  <a:spcAft>
                    <a:spcPct val="0"/>
                  </a:spcAft>
                  <a:defRPr>
                    <a:solidFill>
                      <a:schemeClr val="tx1"/>
                    </a:solidFill>
                    <a:latin typeface="Arial" panose="020B0604020202020204" pitchFamily="34" charset="0"/>
                  </a:defRPr>
                </a:lvl9pPr>
              </a:lstStyle>
              <a:p>
                <a:pPr>
                  <a:spcBef>
                    <a:spcPct val="50000"/>
                  </a:spcBef>
                </a:pPr>
                <a:r>
                  <a:rPr lang="en-GB" sz="4000" b="1" dirty="0">
                    <a:solidFill>
                      <a:srgbClr val="132577"/>
                    </a:solidFill>
                    <a:cs typeface="Arial" panose="020B0604020202020204" pitchFamily="34" charset="0"/>
                  </a:rPr>
                  <a:t>Résultats</a:t>
                </a:r>
                <a:endParaRPr lang="en-GB" sz="4000" dirty="0">
                  <a:solidFill>
                    <a:srgbClr val="132577"/>
                  </a:solidFill>
                  <a:cs typeface="Arial" panose="020B0604020202020204" pitchFamily="34" charset="0"/>
                </a:endParaRPr>
              </a:p>
              <a:p>
                <a:pPr>
                  <a:spcBef>
                    <a:spcPct val="50000"/>
                  </a:spcBef>
                </a:pPr>
                <a:r>
                  <a:rPr lang="en-GB" sz="3600" dirty="0">
                    <a:cs typeface="Arial" panose="020B0604020202020204" pitchFamily="34" charset="0"/>
                  </a:rPr>
                  <a:t>a</a:t>
                </a:r>
                <a14:m>
                  <m:oMath xmlns:m="http://schemas.openxmlformats.org/officeDocument/2006/math">
                    <m:r>
                      <a:rPr lang="en-GB" sz="3600" i="1" smtClean="0">
                        <a:latin typeface="Cambria Math" panose="02040503050406030204" pitchFamily="18" charset="0"/>
                        <a:cs typeface="Arial" panose="020B0604020202020204" pitchFamily="34" charset="0"/>
                      </a:rPr>
                      <m:t>=</m:t>
                    </m:r>
                    <m:f>
                      <m:fPr>
                        <m:ctrlPr>
                          <a:rPr lang="en-GB" sz="3600" i="1" smtClean="0">
                            <a:latin typeface="Cambria Math" panose="02040503050406030204" pitchFamily="18" charset="0"/>
                            <a:ea typeface="Cambria Math" panose="02040503050406030204" pitchFamily="18" charset="0"/>
                            <a:cs typeface="Arial" panose="020B0604020202020204" pitchFamily="34" charset="0"/>
                          </a:rPr>
                        </m:ctrlPr>
                      </m:fPr>
                      <m:num>
                        <m:r>
                          <a:rPr lang="en-GB" sz="3600" i="1">
                            <a:latin typeface="Cambria Math" panose="02040503050406030204" pitchFamily="18" charset="0"/>
                            <a:ea typeface="Cambria Math" panose="02040503050406030204" pitchFamily="18" charset="0"/>
                            <a:cs typeface="Arial" panose="020B0604020202020204" pitchFamily="34" charset="0"/>
                          </a:rPr>
                          <m:t>𝜆</m:t>
                        </m:r>
                        <m:r>
                          <a:rPr lang="fr-FR" sz="3600" b="0" i="1" smtClean="0">
                            <a:latin typeface="Cambria Math" panose="02040503050406030204" pitchFamily="18" charset="0"/>
                            <a:ea typeface="Cambria Math" panose="02040503050406030204" pitchFamily="18" charset="0"/>
                            <a:cs typeface="Arial" panose="020B0604020202020204" pitchFamily="34" charset="0"/>
                          </a:rPr>
                          <m:t>𝑑</m:t>
                        </m:r>
                      </m:num>
                      <m:den>
                        <m:r>
                          <a:rPr lang="fr-FR" sz="3600" b="0" i="1" smtClean="0">
                            <a:latin typeface="Cambria Math" panose="02040503050406030204" pitchFamily="18" charset="0"/>
                            <a:ea typeface="Cambria Math" panose="02040503050406030204" pitchFamily="18" charset="0"/>
                            <a:cs typeface="Arial" panose="020B0604020202020204" pitchFamily="34" charset="0"/>
                          </a:rPr>
                          <m:t>𝑖</m:t>
                        </m:r>
                      </m:den>
                    </m:f>
                  </m:oMath>
                </a14:m>
                <a:r>
                  <a:rPr lang="en-GB" sz="3600" dirty="0">
                    <a:cs typeface="Arial" panose="020B0604020202020204" pitchFamily="34" charset="0"/>
                  </a:rPr>
                  <a:t> =</a:t>
                </a:r>
                <a:r>
                  <a:rPr lang="en-GB" sz="3600" dirty="0">
                    <a:ea typeface="Cambria Math" panose="02040503050406030204" pitchFamily="18" charset="0"/>
                    <a:cs typeface="Arial" panose="020B0604020202020204" pitchFamily="34" charset="0"/>
                  </a:rPr>
                  <a:t> </a:t>
                </a:r>
                <a14:m>
                  <m:oMath xmlns:m="http://schemas.openxmlformats.org/officeDocument/2006/math">
                    <m:f>
                      <m:fPr>
                        <m:ctrlPr>
                          <a:rPr lang="en-GB" sz="3600" i="1">
                            <a:latin typeface="Cambria Math" panose="02040503050406030204" pitchFamily="18" charset="0"/>
                            <a:ea typeface="Cambria Math" panose="02040503050406030204" pitchFamily="18" charset="0"/>
                            <a:cs typeface="Arial" panose="020B0604020202020204" pitchFamily="34" charset="0"/>
                          </a:rPr>
                        </m:ctrlPr>
                      </m:fPr>
                      <m:num>
                        <m:r>
                          <a:rPr lang="fr-FR" sz="3600" b="0" i="1" smtClean="0">
                            <a:latin typeface="Cambria Math" panose="02040503050406030204" pitchFamily="18" charset="0"/>
                            <a:ea typeface="Cambria Math" panose="02040503050406030204" pitchFamily="18" charset="0"/>
                            <a:cs typeface="Arial" panose="020B0604020202020204" pitchFamily="34" charset="0"/>
                          </a:rPr>
                          <m:t>532×</m:t>
                        </m:r>
                        <m:sSup>
                          <m:sSupPr>
                            <m:ctrlPr>
                              <a:rPr lang="fr-FR" sz="3600" b="0" i="1" smtClean="0">
                                <a:latin typeface="Cambria Math" panose="02040503050406030204" pitchFamily="18" charset="0"/>
                                <a:ea typeface="Cambria Math" panose="02040503050406030204" pitchFamily="18" charset="0"/>
                                <a:cs typeface="Arial" panose="020B0604020202020204" pitchFamily="34" charset="0"/>
                              </a:rPr>
                            </m:ctrlPr>
                          </m:sSupPr>
                          <m:e>
                            <m:r>
                              <a:rPr lang="fr-FR" sz="3600" b="0" i="1" smtClean="0">
                                <a:latin typeface="Cambria Math" panose="02040503050406030204" pitchFamily="18" charset="0"/>
                                <a:ea typeface="Cambria Math" panose="02040503050406030204" pitchFamily="18" charset="0"/>
                                <a:cs typeface="Arial" panose="020B0604020202020204" pitchFamily="34" charset="0"/>
                              </a:rPr>
                              <m:t>10</m:t>
                            </m:r>
                          </m:e>
                          <m:sup>
                            <m:r>
                              <a:rPr lang="fr-FR" sz="3600" b="0" i="1" smtClean="0">
                                <a:latin typeface="Cambria Math" panose="02040503050406030204" pitchFamily="18" charset="0"/>
                                <a:ea typeface="Cambria Math" panose="02040503050406030204" pitchFamily="18" charset="0"/>
                                <a:cs typeface="Arial" panose="020B0604020202020204" pitchFamily="34" charset="0"/>
                              </a:rPr>
                              <m:t>−9</m:t>
                            </m:r>
                          </m:sup>
                        </m:sSup>
                        <m:r>
                          <a:rPr lang="fr-FR" sz="3600" b="0" i="1" smtClean="0">
                            <a:latin typeface="Cambria Math" panose="02040503050406030204" pitchFamily="18" charset="0"/>
                            <a:ea typeface="Cambria Math" panose="02040503050406030204" pitchFamily="18" charset="0"/>
                            <a:cs typeface="Arial" panose="020B0604020202020204" pitchFamily="34" charset="0"/>
                          </a:rPr>
                          <m:t>×60.5×</m:t>
                        </m:r>
                        <m:sSup>
                          <m:sSupPr>
                            <m:ctrlPr>
                              <a:rPr lang="fr-FR" sz="3600" b="0" i="1" smtClean="0">
                                <a:latin typeface="Cambria Math" panose="02040503050406030204" pitchFamily="18" charset="0"/>
                                <a:ea typeface="Cambria Math" panose="02040503050406030204" pitchFamily="18" charset="0"/>
                                <a:cs typeface="Arial" panose="020B0604020202020204" pitchFamily="34" charset="0"/>
                              </a:rPr>
                            </m:ctrlPr>
                          </m:sSupPr>
                          <m:e>
                            <m:r>
                              <a:rPr lang="fr-FR" sz="3600" b="0" i="1" smtClean="0">
                                <a:latin typeface="Cambria Math" panose="02040503050406030204" pitchFamily="18" charset="0"/>
                                <a:ea typeface="Cambria Math" panose="02040503050406030204" pitchFamily="18" charset="0"/>
                                <a:cs typeface="Arial" panose="020B0604020202020204" pitchFamily="34" charset="0"/>
                              </a:rPr>
                              <m:t>10</m:t>
                            </m:r>
                          </m:e>
                          <m:sup>
                            <m:r>
                              <a:rPr lang="fr-FR" sz="3600" b="0" i="1" smtClean="0">
                                <a:latin typeface="Cambria Math" panose="02040503050406030204" pitchFamily="18" charset="0"/>
                                <a:ea typeface="Cambria Math" panose="02040503050406030204" pitchFamily="18" charset="0"/>
                                <a:cs typeface="Arial" panose="020B0604020202020204" pitchFamily="34" charset="0"/>
                              </a:rPr>
                              <m:t>−2</m:t>
                            </m:r>
                          </m:sup>
                        </m:sSup>
                      </m:num>
                      <m:den>
                        <m:r>
                          <a:rPr lang="fr-FR" sz="3600" b="0" i="1" smtClean="0">
                            <a:latin typeface="Cambria Math" panose="02040503050406030204" pitchFamily="18" charset="0"/>
                            <a:ea typeface="Cambria Math" panose="02040503050406030204" pitchFamily="18" charset="0"/>
                            <a:cs typeface="Arial" panose="020B0604020202020204" pitchFamily="34" charset="0"/>
                          </a:rPr>
                          <m:t>23×</m:t>
                        </m:r>
                        <m:sSup>
                          <m:sSupPr>
                            <m:ctrlPr>
                              <a:rPr lang="fr-FR" sz="3600" b="0" i="1" smtClean="0">
                                <a:latin typeface="Cambria Math" panose="02040503050406030204" pitchFamily="18" charset="0"/>
                                <a:ea typeface="Cambria Math" panose="02040503050406030204" pitchFamily="18" charset="0"/>
                                <a:cs typeface="Arial" panose="020B0604020202020204" pitchFamily="34" charset="0"/>
                              </a:rPr>
                            </m:ctrlPr>
                          </m:sSupPr>
                          <m:e>
                            <m:r>
                              <a:rPr lang="fr-FR" sz="3600" b="0" i="1" smtClean="0">
                                <a:latin typeface="Cambria Math" panose="02040503050406030204" pitchFamily="18" charset="0"/>
                                <a:ea typeface="Cambria Math" panose="02040503050406030204" pitchFamily="18" charset="0"/>
                                <a:cs typeface="Arial" panose="020B0604020202020204" pitchFamily="34" charset="0"/>
                              </a:rPr>
                              <m:t>10</m:t>
                            </m:r>
                          </m:e>
                          <m:sup>
                            <m:r>
                              <a:rPr lang="fr-FR" sz="3600" b="0" i="1" smtClean="0">
                                <a:latin typeface="Cambria Math" panose="02040503050406030204" pitchFamily="18" charset="0"/>
                                <a:ea typeface="Cambria Math" panose="02040503050406030204" pitchFamily="18" charset="0"/>
                                <a:cs typeface="Arial" panose="020B0604020202020204" pitchFamily="34" charset="0"/>
                              </a:rPr>
                              <m:t>−2</m:t>
                            </m:r>
                          </m:sup>
                        </m:sSup>
                      </m:den>
                    </m:f>
                  </m:oMath>
                </a14:m>
                <a:r>
                  <a:rPr lang="en-GB" sz="3600" dirty="0">
                    <a:cs typeface="Arial" panose="020B0604020202020204" pitchFamily="34" charset="0"/>
                  </a:rPr>
                  <a:t>= 1.40x</a:t>
                </a:r>
                <a14:m>
                  <m:oMath xmlns:m="http://schemas.openxmlformats.org/officeDocument/2006/math">
                    <m:sSup>
                      <m:sSupPr>
                        <m:ctrlPr>
                          <a:rPr lang="en-GB" sz="3600" i="1" smtClean="0">
                            <a:latin typeface="Cambria Math" panose="02040503050406030204" pitchFamily="18" charset="0"/>
                            <a:cs typeface="Arial" panose="020B0604020202020204" pitchFamily="34" charset="0"/>
                          </a:rPr>
                        </m:ctrlPr>
                      </m:sSupPr>
                      <m:e>
                        <m:r>
                          <a:rPr lang="fr-FR" sz="3600" b="0" i="1" smtClean="0">
                            <a:latin typeface="Cambria Math" panose="02040503050406030204" pitchFamily="18" charset="0"/>
                            <a:cs typeface="Arial" panose="020B0604020202020204" pitchFamily="34" charset="0"/>
                          </a:rPr>
                          <m:t>10</m:t>
                        </m:r>
                      </m:e>
                      <m:sup>
                        <m:r>
                          <a:rPr lang="fr-FR" sz="3600" b="0" i="1" smtClean="0">
                            <a:latin typeface="Cambria Math" panose="02040503050406030204" pitchFamily="18" charset="0"/>
                            <a:cs typeface="Arial" panose="020B0604020202020204" pitchFamily="34" charset="0"/>
                          </a:rPr>
                          <m:t>−6</m:t>
                        </m:r>
                      </m:sup>
                    </m:sSup>
                  </m:oMath>
                </a14:m>
                <a:r>
                  <a:rPr lang="en-GB" sz="3600" dirty="0">
                    <a:cs typeface="Arial" panose="020B0604020202020204" pitchFamily="34" charset="0"/>
                  </a:rPr>
                  <a:t>m</a:t>
                </a:r>
              </a:p>
              <a:p>
                <a:pPr>
                  <a:spcBef>
                    <a:spcPct val="50000"/>
                  </a:spcBef>
                </a:pPr>
                <a:r>
                  <a:rPr lang="en-GB" sz="3600" dirty="0">
                    <a:cs typeface="Arial" panose="020B0604020202020204" pitchFamily="34" charset="0"/>
                  </a:rPr>
                  <a:t>N= </a:t>
                </a:r>
                <a14:m>
                  <m:oMath xmlns:m="http://schemas.openxmlformats.org/officeDocument/2006/math">
                    <m:f>
                      <m:fPr>
                        <m:ctrlPr>
                          <a:rPr lang="en-GB" sz="3600" i="1">
                            <a:latin typeface="Cambria Math" panose="02040503050406030204" pitchFamily="18" charset="0"/>
                            <a:cs typeface="Arial" panose="020B0604020202020204" pitchFamily="34" charset="0"/>
                          </a:rPr>
                        </m:ctrlPr>
                      </m:fPr>
                      <m:num>
                        <m:r>
                          <a:rPr lang="fr-FR" sz="3600" b="0" i="1" smtClean="0">
                            <a:latin typeface="Cambria Math" panose="02040503050406030204" pitchFamily="18" charset="0"/>
                            <a:cs typeface="Arial" panose="020B0604020202020204" pitchFamily="34" charset="0"/>
                          </a:rPr>
                          <m:t>3.3</m:t>
                        </m:r>
                        <m:sSup>
                          <m:sSupPr>
                            <m:ctrlPr>
                              <a:rPr lang="en-GB" sz="3600" i="1">
                                <a:latin typeface="Cambria Math" panose="02040503050406030204" pitchFamily="18" charset="0"/>
                                <a:cs typeface="Arial" panose="020B0604020202020204" pitchFamily="34" charset="0"/>
                              </a:rPr>
                            </m:ctrlPr>
                          </m:sSupPr>
                          <m:e>
                            <m:r>
                              <a:rPr lang="fr-FR" sz="3600" i="1">
                                <a:latin typeface="Cambria Math" panose="02040503050406030204" pitchFamily="18" charset="0"/>
                                <a:ea typeface="Cambria Math" panose="02040503050406030204" pitchFamily="18" charset="0"/>
                                <a:cs typeface="Arial" panose="020B0604020202020204" pitchFamily="34" charset="0"/>
                              </a:rPr>
                              <m:t>×</m:t>
                            </m:r>
                            <m:r>
                              <a:rPr lang="fr-FR" sz="3600" i="1">
                                <a:latin typeface="Cambria Math" panose="02040503050406030204" pitchFamily="18" charset="0"/>
                                <a:cs typeface="Arial" panose="020B0604020202020204" pitchFamily="34" charset="0"/>
                              </a:rPr>
                              <m:t>10</m:t>
                            </m:r>
                          </m:e>
                          <m:sup>
                            <m:r>
                              <a:rPr lang="fr-FR" sz="3600" i="1">
                                <a:latin typeface="Cambria Math" panose="02040503050406030204" pitchFamily="18" charset="0"/>
                                <a:cs typeface="Arial" panose="020B0604020202020204" pitchFamily="34" charset="0"/>
                              </a:rPr>
                              <m:t>−2</m:t>
                            </m:r>
                          </m:sup>
                        </m:sSup>
                      </m:num>
                      <m:den>
                        <m:r>
                          <a:rPr lang="fr-FR" sz="3600" b="0" i="1" smtClean="0">
                            <a:latin typeface="Cambria Math" panose="02040503050406030204" pitchFamily="18" charset="0"/>
                            <a:cs typeface="Arial" panose="020B0604020202020204" pitchFamily="34" charset="0"/>
                          </a:rPr>
                          <m:t>1.40</m:t>
                        </m:r>
                        <m:r>
                          <a:rPr lang="fr-FR" sz="3600" i="1">
                            <a:latin typeface="Cambria Math" panose="02040503050406030204" pitchFamily="18" charset="0"/>
                            <a:ea typeface="Cambria Math" panose="02040503050406030204" pitchFamily="18" charset="0"/>
                            <a:cs typeface="Arial" panose="020B0604020202020204" pitchFamily="34" charset="0"/>
                          </a:rPr>
                          <m:t>×</m:t>
                        </m:r>
                        <m:sSup>
                          <m:sSupPr>
                            <m:ctrlPr>
                              <a:rPr lang="fr-FR" sz="3600" i="1">
                                <a:latin typeface="Cambria Math" panose="02040503050406030204" pitchFamily="18" charset="0"/>
                                <a:ea typeface="Cambria Math" panose="02040503050406030204" pitchFamily="18" charset="0"/>
                                <a:cs typeface="Arial" panose="020B0604020202020204" pitchFamily="34" charset="0"/>
                              </a:rPr>
                            </m:ctrlPr>
                          </m:sSupPr>
                          <m:e>
                            <m:r>
                              <a:rPr lang="fr-FR" sz="3600" i="1">
                                <a:latin typeface="Cambria Math" panose="02040503050406030204" pitchFamily="18" charset="0"/>
                                <a:ea typeface="Cambria Math" panose="02040503050406030204" pitchFamily="18" charset="0"/>
                                <a:cs typeface="Arial" panose="020B0604020202020204" pitchFamily="34" charset="0"/>
                              </a:rPr>
                              <m:t>10</m:t>
                            </m:r>
                          </m:e>
                          <m:sup>
                            <m:r>
                              <a:rPr lang="fr-FR" sz="3600" i="1">
                                <a:latin typeface="Cambria Math" panose="02040503050406030204" pitchFamily="18" charset="0"/>
                                <a:ea typeface="Cambria Math" panose="02040503050406030204" pitchFamily="18" charset="0"/>
                                <a:cs typeface="Arial" panose="020B0604020202020204" pitchFamily="34" charset="0"/>
                              </a:rPr>
                              <m:t>−</m:t>
                            </m:r>
                            <m:r>
                              <a:rPr lang="fr-FR" sz="3600" b="0" i="1" smtClean="0">
                                <a:latin typeface="Cambria Math" panose="02040503050406030204" pitchFamily="18" charset="0"/>
                                <a:ea typeface="Cambria Math" panose="02040503050406030204" pitchFamily="18" charset="0"/>
                                <a:cs typeface="Arial" panose="020B0604020202020204" pitchFamily="34" charset="0"/>
                              </a:rPr>
                              <m:t>6</m:t>
                            </m:r>
                          </m:sup>
                        </m:sSup>
                      </m:den>
                    </m:f>
                  </m:oMath>
                </a14:m>
                <a:r>
                  <a:rPr lang="en-GB" sz="3600" dirty="0">
                    <a:cs typeface="Arial" panose="020B0604020202020204" pitchFamily="34" charset="0"/>
                  </a:rPr>
                  <a:t>=</a:t>
                </a:r>
                <a:r>
                  <a:rPr lang="fr-FR" sz="3600" dirty="0">
                    <a:ea typeface="Cambria Math" panose="02040503050406030204" pitchFamily="18" charset="0"/>
                    <a:cs typeface="Arial" panose="020B0604020202020204" pitchFamily="34" charset="0"/>
                  </a:rPr>
                  <a:t> </a:t>
                </a:r>
                <a14:m>
                  <m:oMath xmlns:m="http://schemas.openxmlformats.org/officeDocument/2006/math">
                    <m:r>
                      <a:rPr lang="fr-FR" sz="3600" b="0" i="1" smtClean="0">
                        <a:latin typeface="Cambria Math" panose="02040503050406030204" pitchFamily="18" charset="0"/>
                        <a:ea typeface="Cambria Math" panose="02040503050406030204" pitchFamily="18" charset="0"/>
                        <a:cs typeface="Arial" panose="020B0604020202020204" pitchFamily="34" charset="0"/>
                      </a:rPr>
                      <m:t>23500</m:t>
                    </m:r>
                  </m:oMath>
                </a14:m>
                <a:endParaRPr lang="fr-FR" sz="3600" b="0" i="1" dirty="0">
                  <a:latin typeface="Cambria Math" panose="02040503050406030204" pitchFamily="18" charset="0"/>
                  <a:ea typeface="Cambria Math" panose="02040503050406030204" pitchFamily="18" charset="0"/>
                  <a:cs typeface="Arial" panose="020B0604020202020204" pitchFamily="34" charset="0"/>
                </a:endParaRPr>
              </a:p>
              <a:p>
                <a:pPr>
                  <a:spcBef>
                    <a:spcPct val="50000"/>
                  </a:spcBef>
                </a:pPr>
                <a:endParaRPr lang="en-GB" sz="3600" i="1" dirty="0">
                  <a:latin typeface="Cambria Math" panose="02040503050406030204" pitchFamily="18" charset="0"/>
                  <a:cs typeface="Arial" panose="020B0604020202020204" pitchFamily="34" charset="0"/>
                </a:endParaRPr>
              </a:p>
              <a:p>
                <a:pPr>
                  <a:spcBef>
                    <a:spcPct val="50000"/>
                  </a:spcBef>
                </a:pPr>
                <a14:m>
                  <m:oMath xmlns:m="http://schemas.openxmlformats.org/officeDocument/2006/math">
                    <m:sSub>
                      <m:sSubPr>
                        <m:ctrlPr>
                          <a:rPr lang="en-GB" sz="3600" i="1" smtClean="0">
                            <a:latin typeface="Cambria Math" panose="02040503050406030204" pitchFamily="18" charset="0"/>
                            <a:cs typeface="Arial" panose="020B0604020202020204" pitchFamily="34" charset="0"/>
                          </a:rPr>
                        </m:ctrlPr>
                      </m:sSubPr>
                      <m:e>
                        <m:r>
                          <a:rPr lang="fr-FR" sz="3600" b="0" i="1" smtClean="0">
                            <a:latin typeface="Cambria Math" panose="02040503050406030204" pitchFamily="18" charset="0"/>
                            <a:cs typeface="Arial" panose="020B0604020202020204" pitchFamily="34" charset="0"/>
                          </a:rPr>
                          <m:t>𝑅</m:t>
                        </m:r>
                      </m:e>
                      <m:sub>
                        <m:r>
                          <a:rPr lang="fr-FR" sz="3600" b="0" i="1" smtClean="0">
                            <a:latin typeface="Cambria Math" panose="02040503050406030204" pitchFamily="18" charset="0"/>
                            <a:cs typeface="Arial" panose="020B0604020202020204" pitchFamily="34" charset="0"/>
                          </a:rPr>
                          <m:t>𝑚</m:t>
                        </m:r>
                      </m:sub>
                    </m:sSub>
                  </m:oMath>
                </a14:m>
                <a:r>
                  <a:rPr lang="en-GB" sz="3600" dirty="0">
                    <a:cs typeface="Arial" panose="020B0604020202020204" pitchFamily="34" charset="0"/>
                  </a:rPr>
                  <a:t>=</a:t>
                </a:r>
                <a14:m>
                  <m:oMath xmlns:m="http://schemas.openxmlformats.org/officeDocument/2006/math">
                    <m:f>
                      <m:fPr>
                        <m:ctrlPr>
                          <a:rPr lang="en-GB" sz="3600" i="1" smtClean="0">
                            <a:latin typeface="Cambria Math" panose="02040503050406030204" pitchFamily="18" charset="0"/>
                            <a:cs typeface="Arial" panose="020B0604020202020204" pitchFamily="34" charset="0"/>
                          </a:rPr>
                        </m:ctrlPr>
                      </m:fPr>
                      <m:num>
                        <m:r>
                          <a:rPr lang="fr-FR" sz="3600" b="0" i="1" smtClean="0">
                            <a:latin typeface="Cambria Math" panose="02040503050406030204" pitchFamily="18" charset="0"/>
                            <a:cs typeface="Arial" panose="020B0604020202020204" pitchFamily="34" charset="0"/>
                          </a:rPr>
                          <m:t>2.5+5.8</m:t>
                        </m:r>
                      </m:num>
                      <m:den>
                        <m:r>
                          <a:rPr lang="fr-FR" sz="3600" b="0" i="1" smtClean="0">
                            <a:latin typeface="Cambria Math" panose="02040503050406030204" pitchFamily="18" charset="0"/>
                            <a:cs typeface="Arial" panose="020B0604020202020204" pitchFamily="34" charset="0"/>
                          </a:rPr>
                          <m:t>2</m:t>
                        </m:r>
                      </m:den>
                    </m:f>
                  </m:oMath>
                </a14:m>
                <a:r>
                  <a:rPr lang="en-GB" sz="3600" dirty="0">
                    <a:cs typeface="Arial" panose="020B0604020202020204" pitchFamily="34" charset="0"/>
                  </a:rPr>
                  <a:t>= 4.15</a:t>
                </a:r>
                <a14:m>
                  <m:oMath xmlns:m="http://schemas.openxmlformats.org/officeDocument/2006/math">
                    <m:sSup>
                      <m:sSupPr>
                        <m:ctrlPr>
                          <a:rPr lang="en-GB" sz="3600" i="1">
                            <a:latin typeface="Cambria Math" panose="02040503050406030204" pitchFamily="18" charset="0"/>
                            <a:cs typeface="Arial" panose="020B0604020202020204" pitchFamily="34" charset="0"/>
                          </a:rPr>
                        </m:ctrlPr>
                      </m:sSupPr>
                      <m:e>
                        <m:r>
                          <a:rPr lang="fr-FR" sz="3600" i="1" smtClean="0">
                            <a:latin typeface="Cambria Math" panose="02040503050406030204" pitchFamily="18" charset="0"/>
                            <a:ea typeface="Cambria Math" panose="02040503050406030204" pitchFamily="18" charset="0"/>
                            <a:cs typeface="Arial" panose="020B0604020202020204" pitchFamily="34" charset="0"/>
                          </a:rPr>
                          <m:t>×</m:t>
                        </m:r>
                        <m:r>
                          <a:rPr lang="fr-FR" sz="3600" i="1">
                            <a:latin typeface="Cambria Math" panose="02040503050406030204" pitchFamily="18" charset="0"/>
                            <a:cs typeface="Arial" panose="020B0604020202020204" pitchFamily="34" charset="0"/>
                          </a:rPr>
                          <m:t>10</m:t>
                        </m:r>
                      </m:e>
                      <m:sup>
                        <m:r>
                          <a:rPr lang="fr-FR" sz="3600" i="1">
                            <a:latin typeface="Cambria Math" panose="02040503050406030204" pitchFamily="18" charset="0"/>
                            <a:cs typeface="Arial" panose="020B0604020202020204" pitchFamily="34" charset="0"/>
                          </a:rPr>
                          <m:t>−2</m:t>
                        </m:r>
                      </m:sup>
                    </m:sSup>
                    <m:r>
                      <a:rPr lang="fr-FR" sz="3600" i="1">
                        <a:latin typeface="Cambria Math" panose="02040503050406030204" pitchFamily="18" charset="0"/>
                        <a:ea typeface="Cambria Math" panose="02040503050406030204" pitchFamily="18" charset="0"/>
                        <a:cs typeface="Arial" panose="020B0604020202020204" pitchFamily="34" charset="0"/>
                      </a:rPr>
                      <m:t>𝑚</m:t>
                    </m:r>
                  </m:oMath>
                </a14:m>
                <a:endParaRPr lang="fr-FR" sz="3600" dirty="0">
                  <a:ea typeface="Cambria Math" panose="02040503050406030204" pitchFamily="18" charset="0"/>
                  <a:cs typeface="Arial" panose="020B0604020202020204" pitchFamily="34" charset="0"/>
                </a:endParaRPr>
              </a:p>
              <a:p>
                <a:pPr>
                  <a:spcBef>
                    <a:spcPct val="50000"/>
                  </a:spcBef>
                </a:pPr>
                <a:endParaRPr lang="en-GB" sz="3600" dirty="0">
                  <a:cs typeface="Arial" panose="020B0604020202020204" pitchFamily="34" charset="0"/>
                </a:endParaRPr>
              </a:p>
              <a:p>
                <a:pPr>
                  <a:spcBef>
                    <a:spcPct val="50000"/>
                  </a:spcBef>
                </a:pPr>
                <a14:m>
                  <m:oMath xmlns:m="http://schemas.openxmlformats.org/officeDocument/2006/math">
                    <m:sSub>
                      <m:sSubPr>
                        <m:ctrlPr>
                          <a:rPr lang="en-GB" sz="3600" i="1" smtClean="0">
                            <a:latin typeface="Cambria Math" panose="02040503050406030204" pitchFamily="18" charset="0"/>
                            <a:cs typeface="Arial" panose="020B0604020202020204" pitchFamily="34" charset="0"/>
                          </a:rPr>
                        </m:ctrlPr>
                      </m:sSubPr>
                      <m:e>
                        <m:r>
                          <a:rPr lang="fr-FR" sz="3600" b="0" i="1" smtClean="0">
                            <a:latin typeface="Cambria Math" panose="02040503050406030204" pitchFamily="18" charset="0"/>
                            <a:cs typeface="Arial" panose="020B0604020202020204" pitchFamily="34" charset="0"/>
                          </a:rPr>
                          <m:t>𝐶𝑖𝑟𝑐</m:t>
                        </m:r>
                      </m:e>
                      <m:sub>
                        <m:r>
                          <a:rPr lang="fr-FR" sz="3600" b="0" i="1" smtClean="0">
                            <a:latin typeface="Cambria Math" panose="02040503050406030204" pitchFamily="18" charset="0"/>
                            <a:cs typeface="Arial" panose="020B0604020202020204" pitchFamily="34" charset="0"/>
                          </a:rPr>
                          <m:t>𝑚</m:t>
                        </m:r>
                      </m:sub>
                    </m:sSub>
                  </m:oMath>
                </a14:m>
                <a:r>
                  <a:rPr lang="en-GB" sz="3600" dirty="0">
                    <a:cs typeface="Arial" panose="020B0604020202020204" pitchFamily="34" charset="0"/>
                  </a:rPr>
                  <a:t>= 2</a:t>
                </a:r>
                <a14:m>
                  <m:oMath xmlns:m="http://schemas.openxmlformats.org/officeDocument/2006/math">
                    <m:r>
                      <a:rPr lang="en-GB" sz="3600" i="1" smtClean="0">
                        <a:latin typeface="Cambria Math" panose="02040503050406030204" pitchFamily="18" charset="0"/>
                        <a:ea typeface="Cambria Math" panose="02040503050406030204" pitchFamily="18" charset="0"/>
                        <a:cs typeface="Arial" panose="020B0604020202020204" pitchFamily="34" charset="0"/>
                      </a:rPr>
                      <m:t>𝜋</m:t>
                    </m:r>
                    <m:r>
                      <a:rPr lang="en-GB" sz="3600" i="1" smtClean="0">
                        <a:latin typeface="Cambria Math" panose="02040503050406030204" pitchFamily="18" charset="0"/>
                        <a:ea typeface="Cambria Math" panose="02040503050406030204" pitchFamily="18" charset="0"/>
                        <a:cs typeface="Arial" panose="020B0604020202020204" pitchFamily="34" charset="0"/>
                      </a:rPr>
                      <m:t>×4.15</m:t>
                    </m:r>
                    <m:r>
                      <a:rPr lang="fr-FR" sz="3600" b="0" i="1" smtClean="0">
                        <a:latin typeface="Cambria Math" panose="02040503050406030204" pitchFamily="18" charset="0"/>
                        <a:ea typeface="Cambria Math" panose="02040503050406030204" pitchFamily="18" charset="0"/>
                        <a:cs typeface="Arial" panose="020B0604020202020204" pitchFamily="34" charset="0"/>
                      </a:rPr>
                      <m:t>=26</m:t>
                    </m:r>
                    <m:sSup>
                      <m:sSupPr>
                        <m:ctrlPr>
                          <a:rPr lang="en-GB" sz="3600" i="1">
                            <a:latin typeface="Cambria Math" panose="02040503050406030204" pitchFamily="18" charset="0"/>
                            <a:cs typeface="Arial" panose="020B0604020202020204" pitchFamily="34" charset="0"/>
                          </a:rPr>
                        </m:ctrlPr>
                      </m:sSupPr>
                      <m:e>
                        <m:r>
                          <a:rPr lang="fr-FR" sz="3600" i="1">
                            <a:latin typeface="Cambria Math" panose="02040503050406030204" pitchFamily="18" charset="0"/>
                            <a:ea typeface="Cambria Math" panose="02040503050406030204" pitchFamily="18" charset="0"/>
                            <a:cs typeface="Arial" panose="020B0604020202020204" pitchFamily="34" charset="0"/>
                          </a:rPr>
                          <m:t>×</m:t>
                        </m:r>
                        <m:r>
                          <a:rPr lang="fr-FR" sz="3600" i="1">
                            <a:latin typeface="Cambria Math" panose="02040503050406030204" pitchFamily="18" charset="0"/>
                            <a:cs typeface="Arial" panose="020B0604020202020204" pitchFamily="34" charset="0"/>
                          </a:rPr>
                          <m:t>10</m:t>
                        </m:r>
                      </m:e>
                      <m:sup>
                        <m:r>
                          <a:rPr lang="fr-FR" sz="3600" i="1">
                            <a:latin typeface="Cambria Math" panose="02040503050406030204" pitchFamily="18" charset="0"/>
                            <a:cs typeface="Arial" panose="020B0604020202020204" pitchFamily="34" charset="0"/>
                          </a:rPr>
                          <m:t>−2</m:t>
                        </m:r>
                      </m:sup>
                    </m:sSup>
                    <m:r>
                      <a:rPr lang="fr-FR" sz="3600" b="0" i="1" smtClean="0">
                        <a:latin typeface="Cambria Math" panose="02040503050406030204" pitchFamily="18" charset="0"/>
                        <a:ea typeface="Cambria Math" panose="02040503050406030204" pitchFamily="18" charset="0"/>
                        <a:cs typeface="Arial" panose="020B0604020202020204" pitchFamily="34" charset="0"/>
                      </a:rPr>
                      <m:t>𝑚</m:t>
                    </m:r>
                  </m:oMath>
                </a14:m>
                <a:endParaRPr lang="fr-FR" sz="3600" b="0" dirty="0">
                  <a:ea typeface="Cambria Math" panose="02040503050406030204" pitchFamily="18" charset="0"/>
                  <a:cs typeface="Arial" panose="020B0604020202020204" pitchFamily="34" charset="0"/>
                </a:endParaRPr>
              </a:p>
              <a:p>
                <a:pPr>
                  <a:spcBef>
                    <a:spcPct val="50000"/>
                  </a:spcBef>
                </a:pPr>
                <a14:m>
                  <m:oMath xmlns:m="http://schemas.openxmlformats.org/officeDocument/2006/math">
                    <m:sSub>
                      <m:sSubPr>
                        <m:ctrlPr>
                          <a:rPr lang="en-GB" sz="3600" i="1" smtClean="0">
                            <a:latin typeface="Cambria Math" panose="02040503050406030204" pitchFamily="18" charset="0"/>
                            <a:cs typeface="Arial" panose="020B0604020202020204" pitchFamily="34" charset="0"/>
                          </a:rPr>
                        </m:ctrlPr>
                      </m:sSubPr>
                      <m:e>
                        <m:r>
                          <a:rPr lang="fr-FR" sz="3600" b="0" i="1" smtClean="0">
                            <a:latin typeface="Cambria Math" panose="02040503050406030204" pitchFamily="18" charset="0"/>
                            <a:cs typeface="Arial" panose="020B0604020202020204" pitchFamily="34" charset="0"/>
                          </a:rPr>
                          <m:t>𝐿</m:t>
                        </m:r>
                      </m:e>
                      <m:sub>
                        <m:r>
                          <a:rPr lang="fr-FR" sz="3600" b="0" i="1" smtClean="0">
                            <a:latin typeface="Cambria Math" panose="02040503050406030204" pitchFamily="18" charset="0"/>
                            <a:cs typeface="Arial" panose="020B0604020202020204" pitchFamily="34" charset="0"/>
                          </a:rPr>
                          <m:t>𝑡𝑜𝑡</m:t>
                        </m:r>
                      </m:sub>
                    </m:sSub>
                  </m:oMath>
                </a14:m>
                <a:r>
                  <a:rPr lang="en-GB" sz="3600" dirty="0">
                    <a:cs typeface="Arial" panose="020B0604020202020204" pitchFamily="34" charset="0"/>
                  </a:rPr>
                  <a:t>= 26x23500 = 6 110 </a:t>
                </a:r>
                <a14:m>
                  <m:oMath xmlns:m="http://schemas.openxmlformats.org/officeDocument/2006/math">
                    <m:r>
                      <a:rPr lang="fr-FR" sz="3600" i="1">
                        <a:latin typeface="Cambria Math" panose="02040503050406030204" pitchFamily="18" charset="0"/>
                        <a:ea typeface="Cambria Math" panose="02040503050406030204" pitchFamily="18" charset="0"/>
                        <a:cs typeface="Arial" panose="020B0604020202020204" pitchFamily="34" charset="0"/>
                      </a:rPr>
                      <m:t>𝑚</m:t>
                    </m:r>
                  </m:oMath>
                </a14:m>
                <a:r>
                  <a:rPr lang="fr-FR" sz="3600" dirty="0">
                    <a:ea typeface="Cambria Math" panose="02040503050406030204" pitchFamily="18" charset="0"/>
                    <a:cs typeface="Arial" panose="020B0604020202020204" pitchFamily="34" charset="0"/>
                  </a:rPr>
                  <a:t> = 6.11 km</a:t>
                </a:r>
              </a:p>
              <a:p>
                <a:pPr>
                  <a:spcBef>
                    <a:spcPct val="50000"/>
                  </a:spcBef>
                </a:pPr>
                <a:endParaRPr lang="en-GB" sz="3600" dirty="0">
                  <a:cs typeface="Arial" panose="020B0604020202020204" pitchFamily="34" charset="0"/>
                </a:endParaRPr>
              </a:p>
              <a:p>
                <a:pPr>
                  <a:spcBef>
                    <a:spcPct val="50000"/>
                  </a:spcBef>
                </a:pPr>
                <a:endParaRPr lang="en-GB" sz="4000" b="1" dirty="0">
                  <a:solidFill>
                    <a:srgbClr val="132577"/>
                  </a:solidFill>
                  <a:cs typeface="Arial" panose="020B0604020202020204" pitchFamily="34" charset="0"/>
                </a:endParaRPr>
              </a:p>
              <a:p>
                <a:pPr>
                  <a:spcBef>
                    <a:spcPct val="50000"/>
                  </a:spcBef>
                </a:pPr>
                <a:endParaRPr lang="en-GB" sz="4000" b="1" dirty="0">
                  <a:solidFill>
                    <a:srgbClr val="132577"/>
                  </a:solidFill>
                  <a:cs typeface="Arial" panose="020B0604020202020204" pitchFamily="34" charset="0"/>
                </a:endParaRPr>
              </a:p>
              <a:p>
                <a:pPr>
                  <a:spcBef>
                    <a:spcPct val="50000"/>
                  </a:spcBef>
                </a:pPr>
                <a:r>
                  <a:rPr lang="en-GB" sz="4000" b="1" dirty="0">
                    <a:solidFill>
                      <a:srgbClr val="132577"/>
                    </a:solidFill>
                    <a:cs typeface="Arial" panose="020B0604020202020204" pitchFamily="34" charset="0"/>
                  </a:rPr>
                  <a:t>Conclusion</a:t>
                </a:r>
              </a:p>
              <a:p>
                <a:pPr>
                  <a:spcBef>
                    <a:spcPct val="50000"/>
                  </a:spcBef>
                </a:pPr>
                <a:r>
                  <a:rPr lang="en-US" sz="4000" dirty="0" err="1">
                    <a:cs typeface="Arial" panose="020B0604020202020204" pitchFamily="34" charset="0"/>
                  </a:rPr>
                  <a:t>En</a:t>
                </a:r>
                <a:r>
                  <a:rPr lang="en-US" sz="4000" dirty="0">
                    <a:cs typeface="Arial" panose="020B0604020202020204" pitchFamily="34" charset="0"/>
                  </a:rPr>
                  <a:t> </a:t>
                </a:r>
                <a:r>
                  <a:rPr lang="en-US" sz="4000" dirty="0" err="1">
                    <a:cs typeface="Arial" panose="020B0604020202020204" pitchFamily="34" charset="0"/>
                  </a:rPr>
                  <a:t>comparant</a:t>
                </a:r>
                <a:r>
                  <a:rPr lang="en-US" sz="4000" dirty="0">
                    <a:cs typeface="Arial" panose="020B0604020202020204" pitchFamily="34" charset="0"/>
                  </a:rPr>
                  <a:t> </a:t>
                </a:r>
                <a:r>
                  <a:rPr lang="en-US" sz="4000" dirty="0" err="1">
                    <a:cs typeface="Arial" panose="020B0604020202020204" pitchFamily="34" charset="0"/>
                  </a:rPr>
                  <a:t>notre</a:t>
                </a:r>
                <a:r>
                  <a:rPr lang="en-US" sz="4000" dirty="0">
                    <a:cs typeface="Arial" panose="020B0604020202020204" pitchFamily="34" charset="0"/>
                  </a:rPr>
                  <a:t> </a:t>
                </a:r>
                <a:r>
                  <a:rPr lang="en-US" sz="4000" dirty="0" err="1">
                    <a:cs typeface="Arial" panose="020B0604020202020204" pitchFamily="34" charset="0"/>
                  </a:rPr>
                  <a:t>résultat</a:t>
                </a:r>
                <a:r>
                  <a:rPr lang="en-US" sz="4000" dirty="0">
                    <a:cs typeface="Arial" panose="020B0604020202020204" pitchFamily="34" charset="0"/>
                  </a:rPr>
                  <a:t> avec la base de </a:t>
                </a:r>
                <a:r>
                  <a:rPr lang="en-US" sz="4000" dirty="0" err="1">
                    <a:cs typeface="Arial" panose="020B0604020202020204" pitchFamily="34" charset="0"/>
                  </a:rPr>
                  <a:t>données</a:t>
                </a:r>
                <a:r>
                  <a:rPr lang="en-US" sz="4000" dirty="0">
                    <a:cs typeface="Arial" panose="020B0604020202020204" pitchFamily="34" charset="0"/>
                  </a:rPr>
                  <a:t>, nous </a:t>
                </a:r>
                <a:r>
                  <a:rPr lang="en-US" sz="4000" dirty="0" err="1">
                    <a:cs typeface="Arial" panose="020B0604020202020204" pitchFamily="34" charset="0"/>
                  </a:rPr>
                  <a:t>avons</a:t>
                </a:r>
                <a:r>
                  <a:rPr lang="en-US" sz="4000" dirty="0">
                    <a:cs typeface="Arial" panose="020B0604020202020204" pitchFamily="34" charset="0"/>
                  </a:rPr>
                  <a:t> </a:t>
                </a:r>
                <a:r>
                  <a:rPr lang="en-US" sz="4000" dirty="0" err="1">
                    <a:cs typeface="Arial" panose="020B0604020202020204" pitchFamily="34" charset="0"/>
                  </a:rPr>
                  <a:t>conclu</a:t>
                </a:r>
                <a:r>
                  <a:rPr lang="en-US" sz="4000" dirty="0">
                    <a:cs typeface="Arial" panose="020B0604020202020204" pitchFamily="34" charset="0"/>
                  </a:rPr>
                  <a:t> que le support de stockage </a:t>
                </a:r>
                <a:r>
                  <a:rPr lang="en-US" sz="4000" dirty="0" err="1">
                    <a:cs typeface="Arial" panose="020B0604020202020204" pitchFamily="34" charset="0"/>
                  </a:rPr>
                  <a:t>fourni</a:t>
                </a:r>
                <a:r>
                  <a:rPr lang="en-US" sz="4000" dirty="0">
                    <a:cs typeface="Arial" panose="020B0604020202020204" pitchFamily="34" charset="0"/>
                  </a:rPr>
                  <a:t> par le MI6 </a:t>
                </a:r>
                <a:r>
                  <a:rPr lang="en-US" sz="4000" dirty="0" err="1">
                    <a:cs typeface="Arial" panose="020B0604020202020204" pitchFamily="34" charset="0"/>
                  </a:rPr>
                  <a:t>est</a:t>
                </a:r>
                <a:r>
                  <a:rPr lang="en-US" sz="4000" dirty="0">
                    <a:cs typeface="Arial" panose="020B0604020202020204" pitchFamily="34" charset="0"/>
                  </a:rPr>
                  <a:t> un CD car 6.11 km </a:t>
                </a:r>
                <a:r>
                  <a:rPr lang="en-US" sz="4000" dirty="0" err="1">
                    <a:cs typeface="Arial" panose="020B0604020202020204" pitchFamily="34" charset="0"/>
                  </a:rPr>
                  <a:t>est</a:t>
                </a:r>
                <a:r>
                  <a:rPr lang="en-US" sz="4000" dirty="0">
                    <a:cs typeface="Arial" panose="020B0604020202020204" pitchFamily="34" charset="0"/>
                  </a:rPr>
                  <a:t> </a:t>
                </a:r>
                <a:r>
                  <a:rPr lang="en-US" sz="4000" dirty="0" err="1">
                    <a:cs typeface="Arial" panose="020B0604020202020204" pitchFamily="34" charset="0"/>
                  </a:rPr>
                  <a:t>proche</a:t>
                </a:r>
                <a:r>
                  <a:rPr lang="en-US" sz="4000" dirty="0">
                    <a:cs typeface="Arial" panose="020B0604020202020204" pitchFamily="34" charset="0"/>
                  </a:rPr>
                  <a:t> de 5.2 km.</a:t>
                </a: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a:p>
                <a:pPr>
                  <a:spcBef>
                    <a:spcPct val="50000"/>
                  </a:spcBef>
                </a:pPr>
                <a:endParaRPr lang="en-US" sz="4000" dirty="0">
                  <a:cs typeface="Arial" panose="020B0604020202020204" pitchFamily="34" charset="0"/>
                </a:endParaRPr>
              </a:p>
            </p:txBody>
          </p:sp>
        </mc:Choice>
        <mc:Fallback>
          <p:sp>
            <p:nvSpPr>
              <p:cNvPr id="12" name="Text Box 17"/>
              <p:cNvSpPr txBox="1">
                <a:spLocks noRot="1" noChangeAspect="1" noMove="1" noResize="1" noEditPoints="1" noAdjustHandles="1" noChangeArrowheads="1" noChangeShapeType="1" noTextEdit="1"/>
              </p:cNvSpPr>
              <p:nvPr/>
            </p:nvSpPr>
            <p:spPr bwMode="auto">
              <a:xfrm>
                <a:off x="15533688" y="23706137"/>
                <a:ext cx="13652162" cy="19146680"/>
              </a:xfrm>
              <a:prstGeom prst="rect">
                <a:avLst/>
              </a:prstGeom>
              <a:blipFill>
                <a:blip r:embed="rId4"/>
                <a:stretch>
                  <a:fillRect l="-1295" t="-478" r="-147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
        <p:nvSpPr>
          <p:cNvPr id="20" name="Rectangle 19"/>
          <p:cNvSpPr/>
          <p:nvPr/>
        </p:nvSpPr>
        <p:spPr>
          <a:xfrm>
            <a:off x="2248174" y="36199525"/>
            <a:ext cx="10119390" cy="13681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a:latin typeface="Arial" pitchFamily="34" charset="0"/>
                <a:cs typeface="Arial" pitchFamily="34" charset="0"/>
              </a:rPr>
              <a:t>Photographie</a:t>
            </a:r>
            <a:r>
              <a:rPr lang="en-US" sz="3200" dirty="0">
                <a:latin typeface="Arial" pitchFamily="34" charset="0"/>
                <a:cs typeface="Arial" pitchFamily="34" charset="0"/>
              </a:rPr>
              <a:t> </a:t>
            </a:r>
            <a:r>
              <a:rPr lang="en-US" sz="3200" dirty="0" err="1">
                <a:latin typeface="Arial" pitchFamily="34" charset="0"/>
                <a:cs typeface="Arial" pitchFamily="34" charset="0"/>
              </a:rPr>
              <a:t>d’une</a:t>
            </a:r>
            <a:r>
              <a:rPr lang="en-US" sz="3200" dirty="0">
                <a:latin typeface="Arial" pitchFamily="34" charset="0"/>
                <a:cs typeface="Arial" pitchFamily="34" charset="0"/>
              </a:rPr>
              <a:t> </a:t>
            </a:r>
            <a:r>
              <a:rPr lang="en-US" sz="3200" dirty="0" err="1">
                <a:latin typeface="Arial" pitchFamily="34" charset="0"/>
                <a:cs typeface="Arial" pitchFamily="34" charset="0"/>
              </a:rPr>
              <a:t>interfrange</a:t>
            </a:r>
            <a:endParaRPr lang="en-GB" sz="3200" dirty="0">
              <a:latin typeface="Arial" pitchFamily="34" charset="0"/>
              <a:cs typeface="Arial" pitchFamily="34" charset="0"/>
            </a:endParaRPr>
          </a:p>
        </p:txBody>
      </p:sp>
      <p:sp>
        <p:nvSpPr>
          <p:cNvPr id="22" name="Rectangle 21"/>
          <p:cNvSpPr/>
          <p:nvPr/>
        </p:nvSpPr>
        <p:spPr>
          <a:xfrm>
            <a:off x="15752811" y="21647613"/>
            <a:ext cx="6199802" cy="13681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a:latin typeface="Arial" pitchFamily="34" charset="0"/>
                <a:cs typeface="Arial" pitchFamily="34" charset="0"/>
              </a:rPr>
              <a:t>Photographie</a:t>
            </a:r>
            <a:r>
              <a:rPr lang="en-US" sz="3200" dirty="0">
                <a:latin typeface="Arial" pitchFamily="34" charset="0"/>
                <a:cs typeface="Arial" pitchFamily="34" charset="0"/>
              </a:rPr>
              <a:t> du montage experimental</a:t>
            </a:r>
            <a:endParaRPr lang="en-GB" sz="3200" dirty="0">
              <a:latin typeface="Arial" pitchFamily="34" charset="0"/>
              <a:cs typeface="Arial" pitchFamily="34" charset="0"/>
            </a:endParaRPr>
          </a:p>
        </p:txBody>
      </p:sp>
      <p:graphicFrame>
        <p:nvGraphicFramePr>
          <p:cNvPr id="2" name="Table 1">
            <a:extLst>
              <a:ext uri="{FF2B5EF4-FFF2-40B4-BE49-F238E27FC236}">
                <a16:creationId xmlns:a16="http://schemas.microsoft.com/office/drawing/2014/main" id="{B94FDC0C-5A0F-4CDB-BB72-E4E557F98682}"/>
              </a:ext>
            </a:extLst>
          </p:cNvPr>
          <p:cNvGraphicFramePr>
            <a:graphicFrameLocks noGrp="1"/>
          </p:cNvGraphicFramePr>
          <p:nvPr>
            <p:extLst>
              <p:ext uri="{D42A27DB-BD31-4B8C-83A1-F6EECF244321}">
                <p14:modId xmlns:p14="http://schemas.microsoft.com/office/powerpoint/2010/main" val="3203825728"/>
              </p:ext>
            </p:extLst>
          </p:nvPr>
        </p:nvGraphicFramePr>
        <p:xfrm>
          <a:off x="17006678" y="32095069"/>
          <a:ext cx="10159399" cy="1989561"/>
        </p:xfrm>
        <a:graphic>
          <a:graphicData uri="http://schemas.openxmlformats.org/drawingml/2006/table">
            <a:tbl>
              <a:tblPr firstRow="1" firstCol="1" bandRow="1">
                <a:tableStyleId>{5C22544A-7EE6-4342-B048-85BDC9FD1C3A}</a:tableStyleId>
              </a:tblPr>
              <a:tblGrid>
                <a:gridCol w="1553813">
                  <a:extLst>
                    <a:ext uri="{9D8B030D-6E8A-4147-A177-3AD203B41FA5}">
                      <a16:colId xmlns:a16="http://schemas.microsoft.com/office/drawing/2014/main" val="3485804046"/>
                    </a:ext>
                  </a:extLst>
                </a:gridCol>
                <a:gridCol w="2548748">
                  <a:extLst>
                    <a:ext uri="{9D8B030D-6E8A-4147-A177-3AD203B41FA5}">
                      <a16:colId xmlns:a16="http://schemas.microsoft.com/office/drawing/2014/main" val="3139254337"/>
                    </a:ext>
                  </a:extLst>
                </a:gridCol>
                <a:gridCol w="2996722">
                  <a:extLst>
                    <a:ext uri="{9D8B030D-6E8A-4147-A177-3AD203B41FA5}">
                      <a16:colId xmlns:a16="http://schemas.microsoft.com/office/drawing/2014/main" val="3956931918"/>
                    </a:ext>
                  </a:extLst>
                </a:gridCol>
                <a:gridCol w="3060116">
                  <a:extLst>
                    <a:ext uri="{9D8B030D-6E8A-4147-A177-3AD203B41FA5}">
                      <a16:colId xmlns:a16="http://schemas.microsoft.com/office/drawing/2014/main" val="333102689"/>
                    </a:ext>
                  </a:extLst>
                </a:gridCol>
              </a:tblGrid>
              <a:tr h="1315223">
                <a:tc>
                  <a:txBody>
                    <a:bodyPr/>
                    <a:lstStyle/>
                    <a:p>
                      <a:pPr algn="ctr">
                        <a:spcAft>
                          <a:spcPts val="0"/>
                        </a:spcAft>
                      </a:pPr>
                      <a:r>
                        <a:rPr lang="fr-FR" sz="1200" dirty="0">
                          <a:effectLst/>
                          <a:latin typeface="Arial" panose="020B0604020202020204" pitchFamily="34" charset="0"/>
                          <a:cs typeface="Arial" panose="020B0604020202020204" pitchFamily="34" charset="0"/>
                        </a:rPr>
                        <a:t>Support</a:t>
                      </a:r>
                      <a:endParaRPr lang="fr-FR"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CD (737 Mo)</a:t>
                      </a:r>
                      <a:endParaRPr lang="fr-FR"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1200">
                          <a:effectLst/>
                          <a:latin typeface="Arial" panose="020B0604020202020204" pitchFamily="34" charset="0"/>
                          <a:cs typeface="Arial" panose="020B0604020202020204" pitchFamily="34" charset="0"/>
                        </a:rPr>
                        <a:t>DVD (4,7 Go)</a:t>
                      </a:r>
                      <a:endParaRPr lang="fr-FR" sz="1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Blu-ray (27 Go)</a:t>
                      </a:r>
                      <a:endParaRPr lang="fr-FR"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371936532"/>
                  </a:ext>
                </a:extLst>
              </a:tr>
              <a:tr h="674338">
                <a:tc>
                  <a:txBody>
                    <a:bodyPr/>
                    <a:lstStyle/>
                    <a:p>
                      <a:pPr algn="ctr">
                        <a:spcAft>
                          <a:spcPts val="0"/>
                        </a:spcAft>
                      </a:pPr>
                      <a:r>
                        <a:rPr lang="fr-FR" sz="1200" dirty="0" err="1">
                          <a:effectLst/>
                          <a:latin typeface="Arial" panose="020B0604020202020204" pitchFamily="34" charset="0"/>
                          <a:cs typeface="Arial" panose="020B0604020202020204" pitchFamily="34" charset="0"/>
                        </a:rPr>
                        <a:t>L</a:t>
                      </a:r>
                      <a:r>
                        <a:rPr lang="fr-FR" sz="1200" baseline="-25000" dirty="0" err="1">
                          <a:effectLst/>
                          <a:latin typeface="Arial" panose="020B0604020202020204" pitchFamily="34" charset="0"/>
                          <a:cs typeface="Arial" panose="020B0604020202020204" pitchFamily="34" charset="0"/>
                        </a:rPr>
                        <a:t>Totale</a:t>
                      </a:r>
                      <a:r>
                        <a:rPr lang="fr-FR" sz="1200" dirty="0">
                          <a:effectLst/>
                          <a:latin typeface="Arial" panose="020B0604020202020204" pitchFamily="34" charset="0"/>
                          <a:cs typeface="Arial" panose="020B0604020202020204" pitchFamily="34" charset="0"/>
                        </a:rPr>
                        <a:t> </a:t>
                      </a:r>
                      <a:endParaRPr lang="fr-FR"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5,2 km</a:t>
                      </a:r>
                      <a:endParaRPr lang="fr-FR"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11,5 km</a:t>
                      </a:r>
                      <a:endParaRPr lang="fr-FR"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26,8 km</a:t>
                      </a:r>
                      <a:endParaRPr lang="fr-FR" sz="1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103323206"/>
                  </a:ext>
                </a:extLst>
              </a:tr>
            </a:tbl>
          </a:graphicData>
        </a:graphic>
      </p:graphicFrame>
      <p:pic>
        <p:nvPicPr>
          <p:cNvPr id="13" name="Image 1" descr="bruno:ESRF:Bruno-14-15:Projet Bragg:Bragg-TS:CD.png">
            <a:extLst>
              <a:ext uri="{FF2B5EF4-FFF2-40B4-BE49-F238E27FC236}">
                <a16:creationId xmlns:a16="http://schemas.microsoft.com/office/drawing/2014/main" id="{ABCAC740-4123-4F27-9D5B-05FBAB1236D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2086378" y="13212534"/>
            <a:ext cx="7812868" cy="8441375"/>
          </a:xfrm>
          <a:prstGeom prst="rect">
            <a:avLst/>
          </a:prstGeom>
          <a:noFill/>
          <a:ln>
            <a:noFill/>
          </a:ln>
        </p:spPr>
      </p:pic>
      <p:pic>
        <p:nvPicPr>
          <p:cNvPr id="4" name="Picture 3">
            <a:extLst>
              <a:ext uri="{FF2B5EF4-FFF2-40B4-BE49-F238E27FC236}">
                <a16:creationId xmlns:a16="http://schemas.microsoft.com/office/drawing/2014/main" id="{0B160C5F-07A8-4D46-94AF-3360467A0B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752811" y="13155277"/>
            <a:ext cx="6199802" cy="8266402"/>
          </a:xfrm>
          <a:prstGeom prst="rect">
            <a:avLst/>
          </a:prstGeom>
        </p:spPr>
      </p:pic>
      <p:sp>
        <p:nvSpPr>
          <p:cNvPr id="15" name="Rectangle 14">
            <a:extLst>
              <a:ext uri="{FF2B5EF4-FFF2-40B4-BE49-F238E27FC236}">
                <a16:creationId xmlns:a16="http://schemas.microsoft.com/office/drawing/2014/main" id="{F025D997-CBA6-47E9-8679-079E32E40F35}"/>
              </a:ext>
            </a:extLst>
          </p:cNvPr>
          <p:cNvSpPr/>
          <p:nvPr/>
        </p:nvSpPr>
        <p:spPr>
          <a:xfrm>
            <a:off x="22086378" y="21647613"/>
            <a:ext cx="7668852" cy="136815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a:latin typeface="Arial" pitchFamily="34" charset="0"/>
                <a:cs typeface="Arial" pitchFamily="34" charset="0"/>
              </a:rPr>
              <a:t>Extrait</a:t>
            </a:r>
            <a:r>
              <a:rPr lang="en-US" sz="3200" dirty="0">
                <a:latin typeface="Arial" pitchFamily="34" charset="0"/>
                <a:cs typeface="Arial" pitchFamily="34" charset="0"/>
              </a:rPr>
              <a:t> du support de stockage</a:t>
            </a:r>
            <a:endParaRPr lang="en-GB" sz="3200" dirty="0">
              <a:latin typeface="Arial" pitchFamily="34" charset="0"/>
              <a:cs typeface="Arial" pitchFamily="34" charset="0"/>
            </a:endParaRPr>
          </a:p>
        </p:txBody>
      </p:sp>
      <p:pic>
        <p:nvPicPr>
          <p:cNvPr id="17" name="Picture 16">
            <a:extLst>
              <a:ext uri="{FF2B5EF4-FFF2-40B4-BE49-F238E27FC236}">
                <a16:creationId xmlns:a16="http://schemas.microsoft.com/office/drawing/2014/main" id="{970A327B-1070-4152-85E7-FEFAD943E740}"/>
              </a:ext>
            </a:extLst>
          </p:cNvPr>
          <p:cNvPicPr>
            <a:picLocks noChangeAspect="1"/>
          </p:cNvPicPr>
          <p:nvPr/>
        </p:nvPicPr>
        <p:blipFill rotWithShape="1">
          <a:blip r:embed="rId7">
            <a:extLst>
              <a:ext uri="{28A0092B-C50C-407E-A947-70E740481C1C}">
                <a14:useLocalDpi xmlns:a14="http://schemas.microsoft.com/office/drawing/2010/main" val="0"/>
              </a:ext>
            </a:extLst>
          </a:blip>
          <a:srcRect l="21152" t="39579" r="20021" b="30110"/>
          <a:stretch/>
        </p:blipFill>
        <p:spPr>
          <a:xfrm>
            <a:off x="2536206" y="32663923"/>
            <a:ext cx="9037004" cy="3492389"/>
          </a:xfrm>
          <a:prstGeom prst="rect">
            <a:avLst/>
          </a:prstGeom>
        </p:spPr>
      </p:pic>
    </p:spTree>
    <p:extLst>
      <p:ext uri="{BB962C8B-B14F-4D97-AF65-F5344CB8AC3E}">
        <p14:creationId xmlns:p14="http://schemas.microsoft.com/office/powerpoint/2010/main" val="30911368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288</TotalTime>
  <Words>502</Words>
  <Application>Microsoft Office PowerPoint</Application>
  <PresentationFormat>Custom</PresentationFormat>
  <Paragraphs>39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Times New Roman</vt:lpstr>
      <vt:lpstr>Office Theme</vt:lpstr>
      <vt:lpstr>Une affaire mystérieuse : étude de l’interférence d’un extrait de support de stockage</vt:lpstr>
    </vt:vector>
  </TitlesOfParts>
  <Company>ESRF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COLVIN Kirstin</dc:creator>
  <cp:lastModifiedBy>Generic account for Communication Group</cp:lastModifiedBy>
  <cp:revision>66</cp:revision>
  <cp:lastPrinted>2014-01-27T07:04:17Z</cp:lastPrinted>
  <dcterms:created xsi:type="dcterms:W3CDTF">2014-01-24T13:02:11Z</dcterms:created>
  <dcterms:modified xsi:type="dcterms:W3CDTF">2025-05-06T13:41:09Z</dcterms:modified>
</cp:coreProperties>
</file>